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69" r:id="rId5"/>
    <p:sldId id="279" r:id="rId6"/>
    <p:sldId id="262" r:id="rId7"/>
    <p:sldId id="257" r:id="rId8"/>
    <p:sldId id="278" r:id="rId9"/>
    <p:sldId id="280" r:id="rId10"/>
    <p:sldId id="282" r:id="rId11"/>
    <p:sldId id="283" r:id="rId12"/>
    <p:sldId id="284" r:id="rId13"/>
    <p:sldId id="286" r:id="rId14"/>
    <p:sldId id="281" r:id="rId15"/>
    <p:sldId id="301" r:id="rId16"/>
    <p:sldId id="288" r:id="rId17"/>
    <p:sldId id="290" r:id="rId18"/>
    <p:sldId id="289" r:id="rId19"/>
    <p:sldId id="291" r:id="rId20"/>
    <p:sldId id="293" r:id="rId21"/>
    <p:sldId id="285" r:id="rId22"/>
    <p:sldId id="258" r:id="rId23"/>
    <p:sldId id="294" r:id="rId24"/>
    <p:sldId id="295" r:id="rId25"/>
    <p:sldId id="300" r:id="rId26"/>
    <p:sldId id="297" r:id="rId27"/>
    <p:sldId id="298" r:id="rId28"/>
    <p:sldId id="296" r:id="rId29"/>
    <p:sldId id="27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500" autoAdjust="0"/>
  </p:normalViewPr>
  <p:slideViewPr>
    <p:cSldViewPr snapToObjects="1">
      <p:cViewPr varScale="1">
        <p:scale>
          <a:sx n="58" d="100"/>
          <a:sy n="58" d="100"/>
        </p:scale>
        <p:origin x="145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C5465-C4A3-46E9-9EE8-B05A62DA4609}" type="datetimeFigureOut">
              <a:rPr lang="en-GB" smtClean="0"/>
              <a:t>14/12/2022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9F600-559D-4830-AD78-31CA0D777805}" type="slidenum">
              <a:rPr lang="en-GB" smtClean="0"/>
              <a:t>‹#›</a:t>
            </a:fld>
            <a:endParaRPr lang="en-GB"/>
          </a:p>
        </p:txBody>
      </p:sp>
    </p:spTree>
    <p:extLst>
      <p:ext uri="{BB962C8B-B14F-4D97-AF65-F5344CB8AC3E}">
        <p14:creationId xmlns:p14="http://schemas.microsoft.com/office/powerpoint/2010/main" val="342989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ottishbooktrust.com/reading-and-stories/bookzill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Lesson 1:</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Story Flavours</a:t>
            </a:r>
            <a:br>
              <a:rPr lang="en-GB" sz="1200" b="1" kern="1200" dirty="0">
                <a:solidFill>
                  <a:schemeClr val="tx1"/>
                </a:solidFill>
                <a:effectLst/>
                <a:latin typeface="+mn-lt"/>
                <a:ea typeface="+mn-ea"/>
                <a:cs typeface="+mn-cs"/>
              </a:rPr>
            </a:b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can find picking a new book difficult so it is important that they know what genre they enjoy reading. This lesson will teach genre and help all the children in the class fully understand the meaning and how to use it themselves to discuss or select books.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Resources:</a:t>
            </a:r>
            <a:r>
              <a:rPr lang="en-GB" sz="1200" kern="1200" dirty="0">
                <a:solidFill>
                  <a:schemeClr val="tx1"/>
                </a:solidFill>
                <a:effectLst/>
                <a:latin typeface="+mn-lt"/>
                <a:ea typeface="+mn-ea"/>
                <a:cs typeface="+mn-cs"/>
              </a:rPr>
              <a:t> white boards and markers or paper, timer.</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Aims:</a:t>
            </a:r>
            <a:r>
              <a:rPr lang="en-GB" sz="1200" kern="1200" dirty="0">
                <a:solidFill>
                  <a:schemeClr val="tx1"/>
                </a:solidFill>
                <a:effectLst/>
                <a:latin typeface="+mn-lt"/>
                <a:ea typeface="+mn-ea"/>
                <a:cs typeface="+mn-cs"/>
              </a:rPr>
              <a:t> Introduce the meaning of genre and become familiar with the main genres used by </a:t>
            </a:r>
            <a:r>
              <a:rPr lang="en-GB" sz="1200" kern="1200" dirty="0" err="1">
                <a:solidFill>
                  <a:schemeClr val="tx1"/>
                </a:solidFill>
                <a:effectLst/>
                <a:latin typeface="+mn-lt"/>
                <a:ea typeface="+mn-ea"/>
                <a:cs typeface="+mn-cs"/>
              </a:rPr>
              <a:t>Bookzilla</a:t>
            </a:r>
            <a:r>
              <a:rPr lang="en-GB" sz="1200" kern="1200" dirty="0">
                <a:solidFill>
                  <a:schemeClr val="tx1"/>
                </a:solidFill>
                <a:effectLst/>
                <a:latin typeface="+mn-lt"/>
                <a:ea typeface="+mn-ea"/>
                <a:cs typeface="+mn-cs"/>
              </a:rPr>
              <a:t>. Children will listen to the views of others and contribute their own views in discussion. Children will have the opportunity to consider what they like, why they like it and then talk about this with their talk partner.</a:t>
            </a:r>
          </a:p>
          <a:p>
            <a:r>
              <a:rPr lang="en-GB" sz="1200" i="1" kern="1200" dirty="0">
                <a:solidFill>
                  <a:schemeClr val="tx1"/>
                </a:solidFill>
                <a:effectLst/>
                <a:latin typeface="+mn-lt"/>
                <a:ea typeface="+mn-ea"/>
                <a:cs typeface="+mn-cs"/>
              </a:rPr>
              <a:t>Approx. 25mins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D9F600-559D-4830-AD78-31CA0D777805}" type="slidenum">
              <a:rPr lang="en-GB" smtClean="0"/>
              <a:t>2</a:t>
            </a:fld>
            <a:endParaRPr lang="en-GB"/>
          </a:p>
        </p:txBody>
      </p:sp>
    </p:spTree>
    <p:extLst>
      <p:ext uri="{BB962C8B-B14F-4D97-AF65-F5344CB8AC3E}">
        <p14:creationId xmlns:p14="http://schemas.microsoft.com/office/powerpoint/2010/main" val="112395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some ingredients for example, chocolate in a chocolate cake, carrot cake etc.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Talk about how recipes are written, ingredients then method. We are going to use this to come up with story ideas.</a:t>
            </a:r>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11</a:t>
            </a:fld>
            <a:endParaRPr lang="en-GB"/>
          </a:p>
        </p:txBody>
      </p:sp>
    </p:spTree>
    <p:extLst>
      <p:ext uri="{BB962C8B-B14F-4D97-AF65-F5344CB8AC3E}">
        <p14:creationId xmlns:p14="http://schemas.microsoft.com/office/powerpoint/2010/main" val="240145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latin typeface="Arial" panose="020B0604020202020204" pitchFamily="34" charset="0"/>
                <a:cs typeface="Arial" panose="020B0604020202020204" pitchFamily="34" charset="0"/>
              </a:rPr>
              <a:t>Guess the genre from the characters,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settings</a:t>
            </a:r>
            <a:r>
              <a:rPr lang="en-GB" baseline="0" dirty="0">
                <a:latin typeface="Arial" panose="020B0604020202020204" pitchFamily="34" charset="0"/>
                <a:cs typeface="Arial" panose="020B0604020202020204" pitchFamily="34" charset="0"/>
              </a:rPr>
              <a:t> and events. Could it be more than one genre? Children should have the list of </a:t>
            </a:r>
            <a:r>
              <a:rPr lang="en-GB" baseline="0" dirty="0" err="1">
                <a:latin typeface="Arial" panose="020B0604020202020204" pitchFamily="34" charset="0"/>
                <a:cs typeface="Arial" panose="020B0604020202020204" pitchFamily="34" charset="0"/>
              </a:rPr>
              <a:t>Bookilla</a:t>
            </a:r>
            <a:r>
              <a:rPr lang="en-GB" baseline="0" dirty="0">
                <a:latin typeface="Arial" panose="020B0604020202020204" pitchFamily="34" charset="0"/>
                <a:cs typeface="Arial" panose="020B0604020202020204" pitchFamily="34" charset="0"/>
              </a:rPr>
              <a:t> genres to help them.</a:t>
            </a:r>
          </a:p>
          <a:p>
            <a:pPr marL="0" indent="0">
              <a:buNone/>
            </a:pPr>
            <a:r>
              <a:rPr lang="en-GB" baseline="0" dirty="0">
                <a:latin typeface="Arial" panose="020B0604020202020204" pitchFamily="34" charset="0"/>
                <a:cs typeface="Arial" panose="020B0604020202020204" pitchFamily="34" charset="0"/>
              </a:rPr>
              <a:t>Click on the tile to reveal the genre.</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F8CB2D0-1EE2-410E-A171-A4106E2DD81F}" type="slidenum">
              <a:rPr lang="en-GB" smtClean="0"/>
              <a:t>12</a:t>
            </a:fld>
            <a:endParaRPr lang="en-GB" dirty="0"/>
          </a:p>
        </p:txBody>
      </p:sp>
    </p:spTree>
    <p:extLst>
      <p:ext uri="{BB962C8B-B14F-4D97-AF65-F5344CB8AC3E}">
        <p14:creationId xmlns:p14="http://schemas.microsoft.com/office/powerpoint/2010/main" val="280687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Print and cut out the story ingredient cards for use by the pupils on the story generator board.</a:t>
            </a:r>
          </a:p>
        </p:txBody>
      </p:sp>
      <p:sp>
        <p:nvSpPr>
          <p:cNvPr id="4" name="Slide Number Placeholder 3"/>
          <p:cNvSpPr>
            <a:spLocks noGrp="1"/>
          </p:cNvSpPr>
          <p:nvPr>
            <p:ph type="sldNum" sz="quarter" idx="10"/>
          </p:nvPr>
        </p:nvSpPr>
        <p:spPr/>
        <p:txBody>
          <a:bodyPr/>
          <a:lstStyle/>
          <a:p>
            <a:fld id="{95D9F600-559D-4830-AD78-31CA0D777805}" type="slidenum">
              <a:rPr lang="en-GB" smtClean="0"/>
              <a:t>13</a:t>
            </a:fld>
            <a:endParaRPr lang="en-GB"/>
          </a:p>
        </p:txBody>
      </p:sp>
    </p:spTree>
    <p:extLst>
      <p:ext uri="{BB962C8B-B14F-4D97-AF65-F5344CB8AC3E}">
        <p14:creationId xmlns:p14="http://schemas.microsoft.com/office/powerpoint/2010/main" val="229191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two of the ingredients have been changed. The setting and the action. How does that change the potential for story direction and genre?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Give children time with their talk partners to come up with scary and funny story lines.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Use this in a way to suit your class. With talking partners plan stories. Develop these stories further or leave them as plans. Individual work on story plans to suit class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D9F600-559D-4830-AD78-31CA0D777805}" type="slidenum">
              <a:rPr lang="en-GB" smtClean="0"/>
              <a:t>14</a:t>
            </a:fld>
            <a:endParaRPr lang="en-GB"/>
          </a:p>
        </p:txBody>
      </p:sp>
    </p:spTree>
    <p:extLst>
      <p:ext uri="{BB962C8B-B14F-4D97-AF65-F5344CB8AC3E}">
        <p14:creationId xmlns:p14="http://schemas.microsoft.com/office/powerpoint/2010/main" val="137683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the seven types of story to help children create an outline for their story.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These are some possible examples of familiar titles that fit types: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Overcoming the monster or beating the baddie – Snow White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Getting the treasure or rags to riches - Cinderella</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Quest – The Lord of the Rings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Journey – The Lion King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Comedy – Despicable Me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Tragedy - Frozen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Rebirth - Beauty and the Beast</a:t>
            </a:r>
          </a:p>
          <a:p>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15</a:t>
            </a:fld>
            <a:endParaRPr lang="en-GB"/>
          </a:p>
        </p:txBody>
      </p:sp>
    </p:spTree>
    <p:extLst>
      <p:ext uri="{BB962C8B-B14F-4D97-AF65-F5344CB8AC3E}">
        <p14:creationId xmlns:p14="http://schemas.microsoft.com/office/powerpoint/2010/main" val="1674577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Lesson 3:</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What’s my genre?</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Resources:</a:t>
            </a:r>
            <a:r>
              <a:rPr lang="en-GB" sz="1200" kern="1200" dirty="0">
                <a:solidFill>
                  <a:schemeClr val="tx1"/>
                </a:solidFill>
                <a:effectLst/>
                <a:latin typeface="+mn-lt"/>
                <a:ea typeface="+mn-ea"/>
                <a:cs typeface="+mn-cs"/>
              </a:rPr>
              <a:t> paper, pens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Aims:</a:t>
            </a:r>
            <a:r>
              <a:rPr lang="en-GB" sz="1200" kern="1200" dirty="0">
                <a:solidFill>
                  <a:schemeClr val="tx1"/>
                </a:solidFill>
                <a:effectLst/>
                <a:latin typeface="+mn-lt"/>
                <a:ea typeface="+mn-ea"/>
                <a:cs typeface="+mn-cs"/>
              </a:rPr>
              <a:t> This short lesson reviews genre and what we have learned. Children should be able to skim and scan short texts or blurbs the identify genre. Children will select texts with confidence and explain their own personal preferences. </a:t>
            </a:r>
          </a:p>
          <a:p>
            <a:r>
              <a:rPr lang="en-GB" sz="1200" i="1" kern="1200" dirty="0">
                <a:solidFill>
                  <a:schemeClr val="tx1"/>
                </a:solidFill>
                <a:effectLst/>
                <a:latin typeface="+mn-lt"/>
                <a:ea typeface="+mn-ea"/>
                <a:cs typeface="+mn-cs"/>
              </a:rPr>
              <a:t>Approx. 20 minutes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D9F600-559D-4830-AD78-31CA0D777805}" type="slidenum">
              <a:rPr lang="en-GB" smtClean="0"/>
              <a:t>16</a:t>
            </a:fld>
            <a:endParaRPr lang="en-GB"/>
          </a:p>
        </p:txBody>
      </p:sp>
    </p:spTree>
    <p:extLst>
      <p:ext uri="{BB962C8B-B14F-4D97-AF65-F5344CB8AC3E}">
        <p14:creationId xmlns:p14="http://schemas.microsoft.com/office/powerpoint/2010/main" val="230213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 children explain what genres they already like?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Give children time with talk partners to talk about their preferences. Encourage them to talk about films, computer games and write notes on genre as well as their titles.</a:t>
            </a:r>
          </a:p>
          <a:p>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17</a:t>
            </a:fld>
            <a:endParaRPr lang="en-GB"/>
          </a:p>
        </p:txBody>
      </p:sp>
    </p:spTree>
    <p:extLst>
      <p:ext uri="{BB962C8B-B14F-4D97-AF65-F5344CB8AC3E}">
        <p14:creationId xmlns:p14="http://schemas.microsoft.com/office/powerpoint/2010/main" val="365576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Print the Genre Fortune Teller on the website (one per child) and use the </a:t>
            </a:r>
            <a:r>
              <a:rPr lang="en-GB" sz="1200" kern="1200" dirty="0" err="1">
                <a:solidFill>
                  <a:schemeClr val="tx1"/>
                </a:solidFill>
                <a:effectLst/>
                <a:latin typeface="+mn-lt"/>
                <a:ea typeface="+mn-ea"/>
                <a:cs typeface="+mn-cs"/>
              </a:rPr>
              <a:t>WikiHow</a:t>
            </a:r>
            <a:r>
              <a:rPr lang="en-GB" sz="1200" kern="1200" dirty="0">
                <a:solidFill>
                  <a:schemeClr val="tx1"/>
                </a:solidFill>
                <a:effectLst/>
                <a:latin typeface="+mn-lt"/>
                <a:ea typeface="+mn-ea"/>
                <a:cs typeface="+mn-cs"/>
              </a:rPr>
              <a:t> guide to fold them: </a:t>
            </a:r>
            <a:r>
              <a:rPr lang="en-GB" sz="1200" kern="1200" baseline="0" dirty="0">
                <a:solidFill>
                  <a:schemeClr val="tx1"/>
                </a:solidFill>
                <a:effectLst/>
                <a:latin typeface="+mn-lt"/>
                <a:ea typeface="+mn-ea"/>
                <a:cs typeface="+mn-cs"/>
              </a:rPr>
              <a:t>https://www.wikihow.com/Fold-a-Fortune-Teller</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can colour it in to personalise it.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Follow the instructions on the slide</a:t>
            </a:r>
            <a:r>
              <a:rPr lang="en-GB" sz="1200" kern="1200" baseline="0" dirty="0">
                <a:solidFill>
                  <a:schemeClr val="tx1"/>
                </a:solidFill>
                <a:effectLst/>
                <a:latin typeface="+mn-lt"/>
                <a:ea typeface="+mn-ea"/>
                <a:cs typeface="+mn-cs"/>
              </a:rPr>
              <a:t> – whichever options the children pick should lead them to a genre to try. They can then use the Bookzilla app to look for some books under that genre.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D9F600-559D-4830-AD78-31CA0D777805}" type="slidenum">
              <a:rPr lang="en-GB" smtClean="0"/>
              <a:t>18</a:t>
            </a:fld>
            <a:endParaRPr lang="en-GB"/>
          </a:p>
        </p:txBody>
      </p:sp>
    </p:spTree>
    <p:extLst>
      <p:ext uri="{BB962C8B-B14F-4D97-AF65-F5344CB8AC3E}">
        <p14:creationId xmlns:p14="http://schemas.microsoft.com/office/powerpoint/2010/main" val="149643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Can you guess the genre from the cover? Talk about how the cover can help us decide what the book is going to be like. Some books can be in two genres and that is okay, there is just more to like. Use the blurbs to help decide on genre if required.</a:t>
            </a:r>
            <a:br>
              <a:rPr lang="en-GB" dirty="0"/>
            </a:br>
            <a:br>
              <a:rPr lang="en-GB" dirty="0"/>
            </a:br>
            <a:r>
              <a:rPr lang="en-GB" dirty="0"/>
              <a:t>The Wolves of Willoughby Chase: Adventure and mystery</a:t>
            </a:r>
            <a:br>
              <a:rPr lang="en-GB" dirty="0"/>
            </a:br>
            <a:r>
              <a:rPr lang="en-GB" dirty="0"/>
              <a:t>The Extraordinary</a:t>
            </a:r>
            <a:r>
              <a:rPr lang="en-GB" baseline="0" dirty="0"/>
              <a:t> Life of Alan Turing: Biographies</a:t>
            </a:r>
          </a:p>
          <a:p>
            <a:r>
              <a:rPr lang="en-GB" baseline="0" dirty="0"/>
              <a:t>Horrible Histories Scotland: History, Laugh out Loud</a:t>
            </a:r>
            <a:br>
              <a:rPr lang="en-GB" dirty="0"/>
            </a:br>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19</a:t>
            </a:fld>
            <a:endParaRPr lang="en-GB"/>
          </a:p>
        </p:txBody>
      </p:sp>
    </p:spTree>
    <p:extLst>
      <p:ext uri="{BB962C8B-B14F-4D97-AF65-F5344CB8AC3E}">
        <p14:creationId xmlns:p14="http://schemas.microsoft.com/office/powerpoint/2010/main" val="183415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 Robot’s Gone Wild: Laugh out loud</a:t>
            </a:r>
            <a:br>
              <a:rPr lang="en-GB" dirty="0"/>
            </a:br>
            <a:r>
              <a:rPr lang="en-GB" dirty="0"/>
              <a:t>Revolting Rhymes: Poetry</a:t>
            </a:r>
            <a:br>
              <a:rPr lang="en-GB" dirty="0"/>
            </a:br>
            <a:r>
              <a:rPr lang="en-GB" dirty="0"/>
              <a:t>The</a:t>
            </a:r>
            <a:r>
              <a:rPr lang="en-GB" baseline="0" dirty="0"/>
              <a:t> Haunting of </a:t>
            </a:r>
            <a:r>
              <a:rPr lang="en-GB" baseline="0" dirty="0" err="1"/>
              <a:t>Avaline</a:t>
            </a:r>
            <a:r>
              <a:rPr lang="en-GB" baseline="0" dirty="0"/>
              <a:t> Jones: Scary Stories</a:t>
            </a:r>
            <a:br>
              <a:rPr lang="en-GB" dirty="0"/>
            </a:br>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20</a:t>
            </a:fld>
            <a:endParaRPr lang="en-GB"/>
          </a:p>
        </p:txBody>
      </p:sp>
    </p:spTree>
    <p:extLst>
      <p:ext uri="{BB962C8B-B14F-4D97-AF65-F5344CB8AC3E}">
        <p14:creationId xmlns:p14="http://schemas.microsoft.com/office/powerpoint/2010/main" val="266817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Warm up activity. With talk partners children list their favourite three flavours of crisp and the three flavours they do not like. Encourage children to explain to each other why they like their favourites and why they don’t like their choice.</a:t>
            </a:r>
          </a:p>
        </p:txBody>
      </p:sp>
      <p:sp>
        <p:nvSpPr>
          <p:cNvPr id="4" name="Slide Number Placeholder 3"/>
          <p:cNvSpPr>
            <a:spLocks noGrp="1"/>
          </p:cNvSpPr>
          <p:nvPr>
            <p:ph type="sldNum" sz="quarter" idx="10"/>
          </p:nvPr>
        </p:nvSpPr>
        <p:spPr/>
        <p:txBody>
          <a:bodyPr/>
          <a:lstStyle/>
          <a:p>
            <a:fld id="{95D9F600-559D-4830-AD78-31CA0D777805}" type="slidenum">
              <a:rPr lang="en-GB" smtClean="0"/>
              <a:t>3</a:t>
            </a:fld>
            <a:endParaRPr lang="en-GB"/>
          </a:p>
        </p:txBody>
      </p:sp>
    </p:spTree>
    <p:extLst>
      <p:ext uri="{BB962C8B-B14F-4D97-AF65-F5344CB8AC3E}">
        <p14:creationId xmlns:p14="http://schemas.microsoft.com/office/powerpoint/2010/main" val="300127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Mister</a:t>
            </a:r>
            <a:r>
              <a:rPr lang="en-GB" baseline="0" dirty="0"/>
              <a:t> Clip Clop </a:t>
            </a:r>
            <a:r>
              <a:rPr lang="en-GB" baseline="0" dirty="0" err="1"/>
              <a:t>Intergalatic</a:t>
            </a:r>
            <a:r>
              <a:rPr lang="en-GB" baseline="0" dirty="0"/>
              <a:t> Space Unicorn: Sci-Fi</a:t>
            </a:r>
            <a:br>
              <a:rPr lang="en-GB" baseline="0" dirty="0"/>
            </a:br>
            <a:r>
              <a:rPr lang="en-GB" baseline="0" dirty="0"/>
              <a:t>Boost Your Brain: Shelf Help</a:t>
            </a:r>
            <a:br>
              <a:rPr lang="en-GB" baseline="0" dirty="0"/>
            </a:br>
            <a:r>
              <a:rPr lang="en-GB" baseline="0" dirty="0"/>
              <a:t>Bumble &amp; Snug and the Angry Pirates: Comics and graphic novels, Laugh out Loud</a:t>
            </a:r>
            <a:br>
              <a:rPr lang="en-GB" dirty="0"/>
            </a:br>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21</a:t>
            </a:fld>
            <a:endParaRPr lang="en-GB"/>
          </a:p>
        </p:txBody>
      </p:sp>
    </p:spTree>
    <p:extLst>
      <p:ext uri="{BB962C8B-B14F-4D97-AF65-F5344CB8AC3E}">
        <p14:creationId xmlns:p14="http://schemas.microsoft.com/office/powerpoint/2010/main" val="205760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Tail of Emily </a:t>
            </a:r>
            <a:r>
              <a:rPr lang="en-GB" dirty="0" err="1">
                <a:latin typeface="Arial" panose="020B0604020202020204" pitchFamily="34" charset="0"/>
                <a:cs typeface="Arial" panose="020B0604020202020204" pitchFamily="34" charset="0"/>
              </a:rPr>
              <a:t>Windsnap</a:t>
            </a:r>
            <a:r>
              <a:rPr lang="en-GB" dirty="0">
                <a:latin typeface="Arial" panose="020B0604020202020204" pitchFamily="34" charset="0"/>
                <a:cs typeface="Arial" panose="020B0604020202020204" pitchFamily="34" charset="0"/>
              </a:rPr>
              <a:t>: All Thing</a:t>
            </a:r>
            <a:r>
              <a:rPr lang="en-GB" baseline="0" dirty="0">
                <a:latin typeface="Arial" panose="020B0604020202020204" pitchFamily="34" charset="0"/>
                <a:cs typeface="Arial" panose="020B0604020202020204" pitchFamily="34" charset="0"/>
              </a:rPr>
              <a:t>s Magical</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D9F600-559D-4830-AD78-31CA0D777805}" type="slidenum">
              <a:rPr lang="en-GB" smtClean="0"/>
              <a:t>22</a:t>
            </a:fld>
            <a:endParaRPr lang="en-GB"/>
          </a:p>
        </p:txBody>
      </p:sp>
    </p:spTree>
    <p:extLst>
      <p:ext uri="{BB962C8B-B14F-4D97-AF65-F5344CB8AC3E}">
        <p14:creationId xmlns:p14="http://schemas.microsoft.com/office/powerpoint/2010/main" val="84370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latin typeface="Arial" panose="020B0604020202020204" pitchFamily="34" charset="0"/>
                <a:cs typeface="Arial" panose="020B0604020202020204" pitchFamily="34" charset="0"/>
              </a:rPr>
              <a:t>Emmy</a:t>
            </a:r>
            <a:r>
              <a:rPr lang="en-GB" dirty="0">
                <a:latin typeface="Arial" panose="020B0604020202020204" pitchFamily="34" charset="0"/>
                <a:cs typeface="Arial" panose="020B0604020202020204" pitchFamily="34" charset="0"/>
              </a:rPr>
              <a:t> Levels</a:t>
            </a:r>
            <a:r>
              <a:rPr lang="en-GB" baseline="0" dirty="0">
                <a:latin typeface="Arial" panose="020B0604020202020204" pitchFamily="34" charset="0"/>
                <a:cs typeface="Arial" panose="020B0604020202020204" pitchFamily="34" charset="0"/>
              </a:rPr>
              <a:t> Up: Friends and Family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D9F600-559D-4830-AD78-31CA0D777805}" type="slidenum">
              <a:rPr lang="en-GB" smtClean="0"/>
              <a:t>23</a:t>
            </a:fld>
            <a:endParaRPr lang="en-GB"/>
          </a:p>
        </p:txBody>
      </p:sp>
    </p:spTree>
    <p:extLst>
      <p:ext uri="{BB962C8B-B14F-4D97-AF65-F5344CB8AC3E}">
        <p14:creationId xmlns:p14="http://schemas.microsoft.com/office/powerpoint/2010/main" val="2248190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Fowl: Sport, Laugh Out Loud</a:t>
            </a:r>
          </a:p>
        </p:txBody>
      </p:sp>
      <p:sp>
        <p:nvSpPr>
          <p:cNvPr id="4" name="Slide Number Placeholder 3"/>
          <p:cNvSpPr>
            <a:spLocks noGrp="1"/>
          </p:cNvSpPr>
          <p:nvPr>
            <p:ph type="sldNum" sz="quarter" idx="10"/>
          </p:nvPr>
        </p:nvSpPr>
        <p:spPr/>
        <p:txBody>
          <a:bodyPr/>
          <a:lstStyle/>
          <a:p>
            <a:fld id="{95D9F600-559D-4830-AD78-31CA0D777805}" type="slidenum">
              <a:rPr lang="en-GB" smtClean="0"/>
              <a:t>24</a:t>
            </a:fld>
            <a:endParaRPr lang="en-GB"/>
          </a:p>
        </p:txBody>
      </p:sp>
    </p:spTree>
    <p:extLst>
      <p:ext uri="{BB962C8B-B14F-4D97-AF65-F5344CB8AC3E}">
        <p14:creationId xmlns:p14="http://schemas.microsoft.com/office/powerpoint/2010/main" val="3669070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Have a discussion about genres.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Extension Ideas:</a:t>
            </a:r>
            <a:br>
              <a:rPr lang="en-GB" b="1" dirty="0">
                <a:latin typeface="Arial" panose="020B0604020202020204" pitchFamily="34" charset="0"/>
                <a:cs typeface="Arial" panose="020B0604020202020204" pitchFamily="34" charset="0"/>
              </a:rPr>
            </a:br>
            <a:r>
              <a:rPr lang="en-GB" sz="1200" b="0" i="0" kern="1200" dirty="0">
                <a:solidFill>
                  <a:schemeClr val="tx1"/>
                </a:solidFill>
                <a:effectLst/>
                <a:latin typeface="+mn-lt"/>
                <a:ea typeface="+mn-ea"/>
                <a:cs typeface="+mn-cs"/>
              </a:rPr>
              <a:t>Create a graph of everyone in the classroom’s favourite genre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a display of different genres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Organise your class library by different genres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genre stickers or labels for classroom books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your own fortune tellers to help you decide your next read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a genre challenge – pick 5 genres and try and read a book from each one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D9F600-559D-4830-AD78-31CA0D777805}" type="slidenum">
              <a:rPr lang="en-GB" smtClean="0"/>
              <a:t>25</a:t>
            </a:fld>
            <a:endParaRPr lang="en-GB"/>
          </a:p>
        </p:txBody>
      </p:sp>
    </p:spTree>
    <p:extLst>
      <p:ext uri="{BB962C8B-B14F-4D97-AF65-F5344CB8AC3E}">
        <p14:creationId xmlns:p14="http://schemas.microsoft.com/office/powerpoint/2010/main" val="258469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Groups feed back to the class. Use tally marks to collate results and identify the top and bottom flavours. </a:t>
            </a:r>
            <a:r>
              <a:rPr lang="en-GB" sz="1200" i="0" kern="1200" dirty="0">
                <a:solidFill>
                  <a:schemeClr val="tx1"/>
                </a:solidFill>
                <a:effectLst/>
                <a:latin typeface="+mn-lt"/>
                <a:ea typeface="+mn-ea"/>
                <a:cs typeface="+mn-cs"/>
              </a:rPr>
              <a:t>You can use a white board or paper for this instead of power point. </a:t>
            </a:r>
            <a:br>
              <a:rPr lang="en-GB" sz="1200" i="0" kern="1200" dirty="0">
                <a:solidFill>
                  <a:schemeClr val="tx1"/>
                </a:solidFill>
                <a:effectLst/>
                <a:latin typeface="+mn-lt"/>
                <a:ea typeface="+mn-ea"/>
                <a:cs typeface="+mn-cs"/>
              </a:rPr>
            </a:br>
            <a:br>
              <a:rPr lang="en-GB" sz="1200" i="0" kern="1200" dirty="0">
                <a:solidFill>
                  <a:schemeClr val="tx1"/>
                </a:solidFill>
                <a:effectLst/>
                <a:latin typeface="+mn-lt"/>
                <a:ea typeface="+mn-ea"/>
                <a:cs typeface="+mn-cs"/>
              </a:rPr>
            </a:br>
            <a:r>
              <a:rPr lang="en-GB" sz="1200" i="0" kern="1200" dirty="0">
                <a:solidFill>
                  <a:schemeClr val="tx1"/>
                </a:solidFill>
                <a:effectLst/>
                <a:latin typeface="+mn-lt"/>
                <a:ea typeface="+mn-ea"/>
                <a:cs typeface="+mn-cs"/>
              </a:rPr>
              <a:t>Discuss the </a:t>
            </a:r>
            <a:r>
              <a:rPr lang="en-GB" sz="1200" kern="1200" dirty="0">
                <a:solidFill>
                  <a:schemeClr val="tx1"/>
                </a:solidFill>
                <a:effectLst/>
                <a:latin typeface="+mn-lt"/>
                <a:ea typeface="+mn-ea"/>
                <a:cs typeface="+mn-cs"/>
              </a:rPr>
              <a:t>results as a class. Is one flavour really liked or disliked, shared preferences, individual tastes etc. </a:t>
            </a:r>
          </a:p>
        </p:txBody>
      </p:sp>
      <p:sp>
        <p:nvSpPr>
          <p:cNvPr id="4" name="Slide Number Placeholder 3"/>
          <p:cNvSpPr>
            <a:spLocks noGrp="1"/>
          </p:cNvSpPr>
          <p:nvPr>
            <p:ph type="sldNum" sz="quarter" idx="10"/>
          </p:nvPr>
        </p:nvSpPr>
        <p:spPr/>
        <p:txBody>
          <a:bodyPr/>
          <a:lstStyle/>
          <a:p>
            <a:fld id="{95D9F600-559D-4830-AD78-31CA0D777805}" type="slidenum">
              <a:rPr lang="en-GB" smtClean="0"/>
              <a:t>4</a:t>
            </a:fld>
            <a:endParaRPr lang="en-GB"/>
          </a:p>
        </p:txBody>
      </p:sp>
    </p:spTree>
    <p:extLst>
      <p:ext uri="{BB962C8B-B14F-4D97-AF65-F5344CB8AC3E}">
        <p14:creationId xmlns:p14="http://schemas.microsoft.com/office/powerpoint/2010/main" val="305464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Count the number of different crisps listed by the class. Look for patterns and discuss the results. Does anything stick out? Is there a clear winner and loser?</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Before we talk about genre children will be familiar with the concept of variety, types, flavours etc. Children work with talk partners to make a list of items that come in different varieties, e.g. music, ice cream, chocolates, computer games.</a:t>
            </a:r>
          </a:p>
          <a:p>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5</a:t>
            </a:fld>
            <a:endParaRPr lang="en-GB"/>
          </a:p>
        </p:txBody>
      </p:sp>
    </p:spTree>
    <p:extLst>
      <p:ext uri="{BB962C8B-B14F-4D97-AF65-F5344CB8AC3E}">
        <p14:creationId xmlns:p14="http://schemas.microsoft.com/office/powerpoint/2010/main" val="83325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Write down the class suggestions. Support the children with ideas to start them if required.</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You can use a white board or paper for this instead of power point.</a:t>
            </a:r>
            <a:endParaRPr lang="en-GB" i="0" dirty="0"/>
          </a:p>
        </p:txBody>
      </p:sp>
      <p:sp>
        <p:nvSpPr>
          <p:cNvPr id="4" name="Slide Number Placeholder 3"/>
          <p:cNvSpPr>
            <a:spLocks noGrp="1"/>
          </p:cNvSpPr>
          <p:nvPr>
            <p:ph type="sldNum" sz="quarter" idx="10"/>
          </p:nvPr>
        </p:nvSpPr>
        <p:spPr/>
        <p:txBody>
          <a:bodyPr/>
          <a:lstStyle/>
          <a:p>
            <a:fld id="{95D9F600-559D-4830-AD78-31CA0D777805}" type="slidenum">
              <a:rPr lang="en-GB" smtClean="0"/>
              <a:t>6</a:t>
            </a:fld>
            <a:endParaRPr lang="en-GB"/>
          </a:p>
        </p:txBody>
      </p:sp>
    </p:spTree>
    <p:extLst>
      <p:ext uri="{BB962C8B-B14F-4D97-AF65-F5344CB8AC3E}">
        <p14:creationId xmlns:p14="http://schemas.microsoft.com/office/powerpoint/2010/main" val="286483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Dictionary definition of genre. Genre,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noun: a style or category of art, music, or literature.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may help the children if you add film and computer game genres to this discussion.</a:t>
            </a:r>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7</a:t>
            </a:fld>
            <a:endParaRPr lang="en-GB"/>
          </a:p>
        </p:txBody>
      </p:sp>
    </p:spTree>
    <p:extLst>
      <p:ext uri="{BB962C8B-B14F-4D97-AF65-F5344CB8AC3E}">
        <p14:creationId xmlns:p14="http://schemas.microsoft.com/office/powerpoint/2010/main" val="193552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Bookzilla</a:t>
            </a:r>
            <a:r>
              <a:rPr lang="en-GB" sz="1200" kern="1200" dirty="0">
                <a:solidFill>
                  <a:schemeClr val="tx1"/>
                </a:solidFill>
                <a:effectLst/>
                <a:latin typeface="+mn-lt"/>
                <a:ea typeface="+mn-ea"/>
                <a:cs typeface="+mn-cs"/>
              </a:rPr>
              <a:t> is a free app for upper primary and early secondary school students in Scotland. The app encourages pupils to read for pleasure, whether they are already regular readers or just embarking on their reading journey. Young people can receive tailored book recommendations, see what's popular among their classmates and challenge themselves to try something new with a reading dare. The app promotes different featured collections every month.</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a:t>
            </a:r>
            <a:r>
              <a:rPr lang="en-GB" sz="1200" u="sng" kern="1200" dirty="0" err="1">
                <a:solidFill>
                  <a:schemeClr val="tx1"/>
                </a:solidFill>
                <a:effectLst/>
                <a:latin typeface="+mn-lt"/>
                <a:ea typeface="+mn-ea"/>
                <a:cs typeface="+mn-cs"/>
                <a:hlinkClick r:id="rId3"/>
              </a:rPr>
              <a:t>Bookzilla</a:t>
            </a:r>
            <a:r>
              <a:rPr lang="en-GB" sz="1200" u="sng" kern="1200" dirty="0">
                <a:solidFill>
                  <a:schemeClr val="tx1"/>
                </a:solidFill>
                <a:effectLst/>
                <a:latin typeface="+mn-lt"/>
                <a:ea typeface="+mn-ea"/>
                <a:cs typeface="+mn-cs"/>
                <a:hlinkClick r:id="rId3"/>
              </a:rPr>
              <a:t> App Trailer on the Scottish Book Trust website</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8</a:t>
            </a:fld>
            <a:endParaRPr lang="en-GB"/>
          </a:p>
        </p:txBody>
      </p:sp>
    </p:spTree>
    <p:extLst>
      <p:ext uri="{BB962C8B-B14F-4D97-AF65-F5344CB8AC3E}">
        <p14:creationId xmlns:p14="http://schemas.microsoft.com/office/powerpoint/2010/main" val="346575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Genres used in </a:t>
            </a:r>
            <a:r>
              <a:rPr lang="en-GB" sz="1200" kern="1200" dirty="0" err="1">
                <a:solidFill>
                  <a:schemeClr val="tx1"/>
                </a:solidFill>
                <a:effectLst/>
                <a:latin typeface="+mn-lt"/>
                <a:ea typeface="+mn-ea"/>
                <a:cs typeface="+mn-cs"/>
              </a:rPr>
              <a:t>Bookzilla</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Discussion: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do children know what they already like?</a:t>
            </a:r>
          </a:p>
          <a:p>
            <a:endParaRPr lang="en-GB" dirty="0"/>
          </a:p>
        </p:txBody>
      </p:sp>
      <p:sp>
        <p:nvSpPr>
          <p:cNvPr id="4" name="Slide Number Placeholder 3"/>
          <p:cNvSpPr>
            <a:spLocks noGrp="1"/>
          </p:cNvSpPr>
          <p:nvPr>
            <p:ph type="sldNum" sz="quarter" idx="10"/>
          </p:nvPr>
        </p:nvSpPr>
        <p:spPr/>
        <p:txBody>
          <a:bodyPr/>
          <a:lstStyle/>
          <a:p>
            <a:fld id="{95D9F600-559D-4830-AD78-31CA0D777805}" type="slidenum">
              <a:rPr lang="en-GB" smtClean="0"/>
              <a:t>9</a:t>
            </a:fld>
            <a:endParaRPr lang="en-GB"/>
          </a:p>
        </p:txBody>
      </p:sp>
    </p:spTree>
    <p:extLst>
      <p:ext uri="{BB962C8B-B14F-4D97-AF65-F5344CB8AC3E}">
        <p14:creationId xmlns:p14="http://schemas.microsoft.com/office/powerpoint/2010/main" val="386475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lesson can be adapted to the needs of the class. The length of time will vary depending on how far you want to extend the lesson. It can be as short as approx. 25mins up depending on the activities used. This lesson can then be used as the stimulus for a series of story writing lessons.</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Resources:</a:t>
            </a:r>
            <a:r>
              <a:rPr lang="en-GB" sz="1200" kern="1200" dirty="0">
                <a:solidFill>
                  <a:schemeClr val="tx1"/>
                </a:solidFill>
                <a:effectLst/>
                <a:latin typeface="+mn-lt"/>
                <a:ea typeface="+mn-ea"/>
                <a:cs typeface="+mn-cs"/>
              </a:rPr>
              <a:t> Print out the </a:t>
            </a:r>
            <a:r>
              <a:rPr lang="en-GB" sz="1200" kern="1200" dirty="0" err="1">
                <a:solidFill>
                  <a:schemeClr val="tx1"/>
                </a:solidFill>
                <a:effectLst/>
                <a:latin typeface="+mn-lt"/>
                <a:ea typeface="+mn-ea"/>
                <a:cs typeface="+mn-cs"/>
              </a:rPr>
              <a:t>Bookzilla</a:t>
            </a:r>
            <a:r>
              <a:rPr lang="en-GB" sz="1200" kern="1200" dirty="0">
                <a:solidFill>
                  <a:schemeClr val="tx1"/>
                </a:solidFill>
                <a:effectLst/>
                <a:latin typeface="+mn-lt"/>
                <a:ea typeface="+mn-ea"/>
                <a:cs typeface="+mn-cs"/>
              </a:rPr>
              <a:t> genre table, print and cut up the ingredients cards for characters, settings, action and blanks. Print out the story generator board page, there is also a seven types of story list to help support writing plans. This can be one each or one for each talk partner pair. </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Aim:</a:t>
            </a:r>
            <a:r>
              <a:rPr lang="en-GB" sz="1200" kern="1200" dirty="0">
                <a:solidFill>
                  <a:schemeClr val="tx1"/>
                </a:solidFill>
                <a:effectLst/>
                <a:latin typeface="+mn-lt"/>
                <a:ea typeface="+mn-ea"/>
                <a:cs typeface="+mn-cs"/>
              </a:rPr>
              <a:t> Using the ingredients and generator board children pick random cards to create the ingredients for a story and then discuss and decide on possible genre. Children will have the opportunity to discuss structure, character and setting. They will be able to talk about aspects of writing with reference to genre. They can then create texts using genre to engage the reader.</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Suggestions for different levels of activities: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the story ingredient cards and story generator board to create a story idea with your talking partner and identify the genre.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your story idea and write a plan for the story.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Draw a story board or cartoon strip.</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Write a story from your plan.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Write a blurb for a book based on the story.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Swap one ingredient. Does this change the genre?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Develop your ideas and write a class collection of stories.</a:t>
            </a:r>
          </a:p>
        </p:txBody>
      </p:sp>
      <p:sp>
        <p:nvSpPr>
          <p:cNvPr id="4" name="Slide Number Placeholder 3"/>
          <p:cNvSpPr>
            <a:spLocks noGrp="1"/>
          </p:cNvSpPr>
          <p:nvPr>
            <p:ph type="sldNum" sz="quarter" idx="10"/>
          </p:nvPr>
        </p:nvSpPr>
        <p:spPr/>
        <p:txBody>
          <a:bodyPr/>
          <a:lstStyle/>
          <a:p>
            <a:fld id="{95D9F600-559D-4830-AD78-31CA0D777805}" type="slidenum">
              <a:rPr lang="en-GB" smtClean="0"/>
              <a:t>10</a:t>
            </a:fld>
            <a:endParaRPr lang="en-GB"/>
          </a:p>
        </p:txBody>
      </p:sp>
    </p:spTree>
    <p:extLst>
      <p:ext uri="{BB962C8B-B14F-4D97-AF65-F5344CB8AC3E}">
        <p14:creationId xmlns:p14="http://schemas.microsoft.com/office/powerpoint/2010/main" val="276101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3" name="Subtitle 2"/>
          <p:cNvSpPr>
            <a:spLocks noGrp="1"/>
          </p:cNvSpPr>
          <p:nvPr>
            <p:ph type="subTitle" idx="1"/>
          </p:nvPr>
        </p:nvSpPr>
        <p:spPr>
          <a:xfrm>
            <a:off x="1371600" y="3789040"/>
            <a:ext cx="6400800" cy="17526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Lesson one: story </a:t>
            </a:r>
            <a:r>
              <a:rPr lang="en-US" sz="2800" dirty="0" err="1">
                <a:solidFill>
                  <a:schemeClr val="bg1"/>
                </a:solidFill>
                <a:latin typeface="Arial" panose="020B0604020202020204" pitchFamily="34" charset="0"/>
                <a:cs typeface="Arial" panose="020B0604020202020204" pitchFamily="34" charset="0"/>
              </a:rPr>
              <a:t>flavours</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Lesson two: story recipes</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Lesson three: what’s my genre?</a:t>
            </a: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Using </a:t>
            </a:r>
            <a:r>
              <a:rPr lang="en-US" b="1" dirty="0" err="1">
                <a:solidFill>
                  <a:schemeClr val="bg1"/>
                </a:solidFill>
                <a:latin typeface="Arial" panose="020B0604020202020204" pitchFamily="34" charset="0"/>
                <a:cs typeface="Arial" panose="020B0604020202020204" pitchFamily="34" charset="0"/>
              </a:rPr>
              <a:t>Bookzilla</a:t>
            </a:r>
            <a:r>
              <a:rPr lang="en-US" b="1" dirty="0">
                <a:solidFill>
                  <a:schemeClr val="bg1"/>
                </a:solidFill>
                <a:latin typeface="Arial" panose="020B0604020202020204" pitchFamily="34" charset="0"/>
                <a:cs typeface="Arial" panose="020B0604020202020204" pitchFamily="34" charset="0"/>
              </a:rPr>
              <a:t> in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Primary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ct val="20000"/>
              </a:spcBef>
            </a:pPr>
            <a:r>
              <a:rPr lang="en-US" b="1" dirty="0" err="1">
                <a:solidFill>
                  <a:schemeClr val="bg1"/>
                </a:solidFill>
                <a:latin typeface="Arial" panose="020B0604020202020204" pitchFamily="34" charset="0"/>
                <a:cs typeface="Arial" panose="020B0604020202020204" pitchFamily="34" charset="0"/>
              </a:rPr>
              <a:t>Bookzilla</a:t>
            </a: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sz="2800" dirty="0">
                <a:solidFill>
                  <a:prstClr val="white"/>
                </a:solidFill>
                <a:latin typeface="Arial" panose="020B0604020202020204" pitchFamily="34" charset="0"/>
                <a:ea typeface="+mn-ea"/>
                <a:cs typeface="Arial" panose="020B0604020202020204" pitchFamily="34" charset="0"/>
              </a:rPr>
              <a:t>Lesson two: story recipes</a:t>
            </a:r>
            <a:br>
              <a:rPr lang="en-US" sz="2800" dirty="0">
                <a:solidFill>
                  <a:prstClr val="black">
                    <a:tint val="75000"/>
                  </a:prstClr>
                </a:solidFill>
                <a:latin typeface="Arial" panose="020B0604020202020204" pitchFamily="34" charset="0"/>
                <a:ea typeface="+mn-ea"/>
                <a:cs typeface="Arial" panose="020B0604020202020204" pitchFamily="34" charset="0"/>
              </a:rPr>
            </a:br>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7550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pic>
        <p:nvPicPr>
          <p:cNvPr id="7" name="Picture 6" descr="Cake ingredients "/>
          <p:cNvPicPr>
            <a:picLocks noChangeAspect="1"/>
          </p:cNvPicPr>
          <p:nvPr/>
        </p:nvPicPr>
        <p:blipFill rotWithShape="1">
          <a:blip r:embed="rId4" cstate="print">
            <a:extLst>
              <a:ext uri="{28A0092B-C50C-407E-A947-70E740481C1C}">
                <a14:useLocalDpi xmlns:a14="http://schemas.microsoft.com/office/drawing/2010/main" val="0"/>
              </a:ext>
            </a:extLst>
          </a:blip>
          <a:srcRect l="22252" t="-601" r="40498" b="601"/>
          <a:stretch/>
        </p:blipFill>
        <p:spPr>
          <a:xfrm>
            <a:off x="543322" y="1295401"/>
            <a:ext cx="2494757" cy="4464496"/>
          </a:xfrm>
          <a:prstGeom prst="rect">
            <a:avLst/>
          </a:prstGeom>
        </p:spPr>
      </p:pic>
      <p:sp>
        <p:nvSpPr>
          <p:cNvPr id="9" name="Vertical Text Placeholder 8"/>
          <p:cNvSpPr>
            <a:spLocks noGrp="1"/>
          </p:cNvSpPr>
          <p:nvPr>
            <p:ph type="body" orient="vert" idx="1"/>
          </p:nvPr>
        </p:nvSpPr>
        <p:spPr>
          <a:xfrm>
            <a:off x="3347864" y="1295401"/>
            <a:ext cx="5338936" cy="4495800"/>
          </a:xfrm>
        </p:spPr>
        <p:txBody>
          <a:bodyPr vert="horz">
            <a:normAutofit fontScale="92500" lnSpcReduction="10000"/>
          </a:bodyPr>
          <a:lstStyle/>
          <a:p>
            <a:pPr marL="0" indent="0">
              <a:buNone/>
            </a:pPr>
            <a:r>
              <a:rPr lang="en-GB" sz="2800" dirty="0">
                <a:latin typeface="Arial" panose="020B0604020202020204" pitchFamily="34" charset="0"/>
                <a:cs typeface="Arial" panose="020B0604020202020204" pitchFamily="34" charset="0"/>
              </a:rPr>
              <a:t>Different ingredients can be mixed together to make different flavours of cake. For example: a chocolate cake needs chocolate, a carrot cake needs grated carrots.</a:t>
            </a:r>
          </a:p>
          <a:p>
            <a:pPr marL="0" indent="0">
              <a:buNone/>
            </a:pPr>
            <a:br>
              <a:rPr lang="en-US" sz="2800" dirty="0">
                <a:latin typeface="Helvetica Neue"/>
              </a:rPr>
            </a:br>
            <a:r>
              <a:rPr lang="en-GB" sz="2800" dirty="0">
                <a:latin typeface="Arial" panose="020B0604020202020204" pitchFamily="34" charset="0"/>
                <a:cs typeface="Arial" panose="020B0604020202020204" pitchFamily="34" charset="0"/>
              </a:rPr>
              <a:t>Different elements can be mixed together to make different genres of books. For example: putting a dragon, a wizard, or magic into a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story will probably make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it a fantasy book!</a:t>
            </a:r>
          </a:p>
          <a:p>
            <a:pPr marL="0" indent="0">
              <a:buNone/>
            </a:pPr>
            <a:endParaRPr lang="en-US" sz="2800" dirty="0">
              <a:latin typeface="Helvetica Neue"/>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Recipes and genres</a:t>
            </a:r>
          </a:p>
        </p:txBody>
      </p:sp>
    </p:spTree>
    <p:extLst>
      <p:ext uri="{BB962C8B-B14F-4D97-AF65-F5344CB8AC3E}">
        <p14:creationId xmlns:p14="http://schemas.microsoft.com/office/powerpoint/2010/main" val="250011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ottish Book Trust logo"/>
          <p:cNvPicPr>
            <a:picLocks noChangeAspect="1"/>
          </p:cNvPicPr>
          <p:nvPr/>
        </p:nvPicPr>
        <p:blipFill>
          <a:blip r:embed="rId3"/>
          <a:stretch>
            <a:fillRect/>
          </a:stretch>
        </p:blipFill>
        <p:spPr>
          <a:xfrm>
            <a:off x="8244408" y="6093296"/>
            <a:ext cx="658416" cy="441014"/>
          </a:xfrm>
          <a:prstGeom prst="rect">
            <a:avLst/>
          </a:prstGeom>
        </p:spPr>
      </p:pic>
      <p:graphicFrame>
        <p:nvGraphicFramePr>
          <p:cNvPr id="2" name="Table 1" descr="A table of different elements of a genre. The final column is covered so the teacher can click to reveal the genre."/>
          <p:cNvGraphicFramePr>
            <a:graphicFrameLocks noGrp="1"/>
          </p:cNvGraphicFramePr>
          <p:nvPr>
            <p:extLst>
              <p:ext uri="{D42A27DB-BD31-4B8C-83A1-F6EECF244321}">
                <p14:modId xmlns:p14="http://schemas.microsoft.com/office/powerpoint/2010/main" val="1733590188"/>
              </p:ext>
            </p:extLst>
          </p:nvPr>
        </p:nvGraphicFramePr>
        <p:xfrm>
          <a:off x="1187624" y="1772816"/>
          <a:ext cx="7166344" cy="3880884"/>
        </p:xfrm>
        <a:graphic>
          <a:graphicData uri="http://schemas.openxmlformats.org/drawingml/2006/table">
            <a:tbl>
              <a:tblPr firstRow="1" bandRow="1">
                <a:tableStyleId>{5940675A-B579-460E-94D1-54222C63F5DA}</a:tableStyleId>
              </a:tblPr>
              <a:tblGrid>
                <a:gridCol w="1791586">
                  <a:extLst>
                    <a:ext uri="{9D8B030D-6E8A-4147-A177-3AD203B41FA5}">
                      <a16:colId xmlns:a16="http://schemas.microsoft.com/office/drawing/2014/main" val="1951097720"/>
                    </a:ext>
                  </a:extLst>
                </a:gridCol>
                <a:gridCol w="1791586">
                  <a:extLst>
                    <a:ext uri="{9D8B030D-6E8A-4147-A177-3AD203B41FA5}">
                      <a16:colId xmlns:a16="http://schemas.microsoft.com/office/drawing/2014/main" val="1754802144"/>
                    </a:ext>
                  </a:extLst>
                </a:gridCol>
                <a:gridCol w="1791586">
                  <a:extLst>
                    <a:ext uri="{9D8B030D-6E8A-4147-A177-3AD203B41FA5}">
                      <a16:colId xmlns:a16="http://schemas.microsoft.com/office/drawing/2014/main" val="494615657"/>
                    </a:ext>
                  </a:extLst>
                </a:gridCol>
                <a:gridCol w="1791586">
                  <a:extLst>
                    <a:ext uri="{9D8B030D-6E8A-4147-A177-3AD203B41FA5}">
                      <a16:colId xmlns:a16="http://schemas.microsoft.com/office/drawing/2014/main" val="2433090933"/>
                    </a:ext>
                  </a:extLst>
                </a:gridCol>
              </a:tblGrid>
              <a:tr h="646814">
                <a:tc>
                  <a:txBody>
                    <a:bodyPr/>
                    <a:lstStyle/>
                    <a:p>
                      <a:pPr algn="ctr"/>
                      <a:r>
                        <a:rPr lang="en-GB" dirty="0">
                          <a:latin typeface="Arial" panose="020B0604020202020204" pitchFamily="34" charset="0"/>
                          <a:cs typeface="Arial" panose="020B0604020202020204" pitchFamily="34" charset="0"/>
                        </a:rPr>
                        <a:t>talking dog</a:t>
                      </a:r>
                    </a:p>
                  </a:txBody>
                  <a:tcPr anchor="ctr"/>
                </a:tc>
                <a:tc>
                  <a:txBody>
                    <a:bodyPr/>
                    <a:lstStyle/>
                    <a:p>
                      <a:pPr algn="ctr"/>
                      <a:r>
                        <a:rPr lang="en-GB" dirty="0">
                          <a:latin typeface="Arial" panose="020B0604020202020204" pitchFamily="34" charset="0"/>
                          <a:cs typeface="Arial" panose="020B0604020202020204" pitchFamily="34" charset="0"/>
                        </a:rPr>
                        <a:t>classroom</a:t>
                      </a:r>
                    </a:p>
                  </a:txBody>
                  <a:tcPr anchor="ctr"/>
                </a:tc>
                <a:tc>
                  <a:txBody>
                    <a:bodyPr/>
                    <a:lstStyle/>
                    <a:p>
                      <a:pPr algn="ctr"/>
                      <a:r>
                        <a:rPr lang="en-GB" dirty="0">
                          <a:latin typeface="Arial" panose="020B0604020202020204" pitchFamily="34" charset="0"/>
                          <a:cs typeface="Arial" panose="020B0604020202020204" pitchFamily="34" charset="0"/>
                        </a:rPr>
                        <a:t>maths test</a:t>
                      </a:r>
                    </a:p>
                  </a:txBody>
                  <a:tcPr anchor="ctr"/>
                </a:tc>
                <a:tc>
                  <a:txBody>
                    <a:bodyPr/>
                    <a:lstStyle/>
                    <a:p>
                      <a:pPr algn="ctr"/>
                      <a:r>
                        <a:rPr lang="en-GB" sz="1800" kern="1200" dirty="0">
                          <a:solidFill>
                            <a:schemeClr val="tx1"/>
                          </a:solidFill>
                          <a:effectLst/>
                          <a:latin typeface="Arial" panose="020B0604020202020204" pitchFamily="34" charset="0"/>
                          <a:ea typeface="+mn-ea"/>
                          <a:cs typeface="Arial" panose="020B0604020202020204" pitchFamily="34" charset="0"/>
                        </a:rPr>
                        <a:t>laugh out loud </a:t>
                      </a: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40138077"/>
                  </a:ext>
                </a:extLst>
              </a:tr>
              <a:tr h="646814">
                <a:tc>
                  <a:txBody>
                    <a:bodyPr/>
                    <a:lstStyle/>
                    <a:p>
                      <a:pPr algn="ctr"/>
                      <a:r>
                        <a:rPr lang="en-GB" dirty="0">
                          <a:latin typeface="Arial" panose="020B0604020202020204" pitchFamily="34" charset="0"/>
                          <a:cs typeface="Arial" panose="020B0604020202020204" pitchFamily="34" charset="0"/>
                        </a:rPr>
                        <a:t>prince</a:t>
                      </a:r>
                    </a:p>
                  </a:txBody>
                  <a:tcPr anchor="ctr"/>
                </a:tc>
                <a:tc>
                  <a:txBody>
                    <a:bodyPr/>
                    <a:lstStyle/>
                    <a:p>
                      <a:pPr algn="ctr"/>
                      <a:r>
                        <a:rPr lang="en-GB" dirty="0">
                          <a:latin typeface="Arial" panose="020B0604020202020204" pitchFamily="34" charset="0"/>
                          <a:cs typeface="Arial" panose="020B0604020202020204" pitchFamily="34" charset="0"/>
                        </a:rPr>
                        <a:t>sweet</a:t>
                      </a:r>
                      <a:r>
                        <a:rPr lang="en-GB" baseline="0" dirty="0">
                          <a:latin typeface="Arial" panose="020B0604020202020204" pitchFamily="34" charset="0"/>
                          <a:cs typeface="Arial" panose="020B0604020202020204" pitchFamily="34" charset="0"/>
                        </a:rPr>
                        <a:t> heart</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a:latin typeface="Arial" panose="020B0604020202020204" pitchFamily="34" charset="0"/>
                          <a:cs typeface="Arial" panose="020B0604020202020204" pitchFamily="34" charset="0"/>
                        </a:rPr>
                        <a:t>royal</a:t>
                      </a:r>
                      <a:r>
                        <a:rPr lang="en-GB" baseline="0" dirty="0">
                          <a:latin typeface="Arial" panose="020B0604020202020204" pitchFamily="34" charset="0"/>
                          <a:cs typeface="Arial" panose="020B0604020202020204" pitchFamily="34" charset="0"/>
                        </a:rPr>
                        <a:t> ball</a:t>
                      </a:r>
                      <a:endParaRPr lang="en-GB" dirty="0">
                        <a:latin typeface="Arial" panose="020B0604020202020204" pitchFamily="34" charset="0"/>
                        <a:cs typeface="Arial" panose="020B0604020202020204" pitchFamily="34" charset="0"/>
                      </a:endParaRPr>
                    </a:p>
                  </a:txBody>
                  <a:tcPr anchor="ctr"/>
                </a:tc>
                <a:tc>
                  <a:txBody>
                    <a:bodyPr/>
                    <a:lstStyle/>
                    <a:p>
                      <a:pPr algn="ctr"/>
                      <a:r>
                        <a:rPr lang="en-GB" sz="1800" kern="1200" dirty="0">
                          <a:solidFill>
                            <a:schemeClr val="tx1"/>
                          </a:solidFill>
                          <a:effectLst/>
                          <a:latin typeface="Arial" panose="020B0604020202020204" pitchFamily="34" charset="0"/>
                          <a:ea typeface="+mn-ea"/>
                          <a:cs typeface="Arial" panose="020B0604020202020204" pitchFamily="34" charset="0"/>
                        </a:rPr>
                        <a:t>heart breakers</a:t>
                      </a: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5451001"/>
                  </a:ext>
                </a:extLst>
              </a:tr>
              <a:tr h="646814">
                <a:tc>
                  <a:txBody>
                    <a:bodyPr/>
                    <a:lstStyle/>
                    <a:p>
                      <a:pPr algn="ctr"/>
                      <a:r>
                        <a:rPr lang="en-GB" dirty="0">
                          <a:latin typeface="Arial" panose="020B0604020202020204" pitchFamily="34" charset="0"/>
                          <a:cs typeface="Arial" panose="020B0604020202020204" pitchFamily="34" charset="0"/>
                        </a:rPr>
                        <a:t>wild</a:t>
                      </a:r>
                      <a:r>
                        <a:rPr lang="en-GB" baseline="0" dirty="0">
                          <a:latin typeface="Arial" panose="020B0604020202020204" pitchFamily="34" charset="0"/>
                          <a:cs typeface="Arial" panose="020B0604020202020204" pitchFamily="34" charset="0"/>
                        </a:rPr>
                        <a:t> animals</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a:latin typeface="Arial" panose="020B0604020202020204" pitchFamily="34" charset="0"/>
                          <a:cs typeface="Arial" panose="020B0604020202020204" pitchFamily="34" charset="0"/>
                        </a:rPr>
                        <a:t>jungle</a:t>
                      </a:r>
                    </a:p>
                  </a:txBody>
                  <a:tcPr anchor="ctr"/>
                </a:tc>
                <a:tc>
                  <a:txBody>
                    <a:bodyPr/>
                    <a:lstStyle/>
                    <a:p>
                      <a:pPr algn="ctr"/>
                      <a:r>
                        <a:rPr lang="en-GB" dirty="0">
                          <a:latin typeface="Arial" panose="020B0604020202020204" pitchFamily="34" charset="0"/>
                          <a:cs typeface="Arial" panose="020B0604020202020204" pitchFamily="34" charset="0"/>
                        </a:rPr>
                        <a:t>earth quake</a:t>
                      </a:r>
                    </a:p>
                  </a:txBody>
                  <a:tcPr anchor="ctr"/>
                </a:tc>
                <a:tc>
                  <a:txBody>
                    <a:bodyPr/>
                    <a:lstStyle/>
                    <a:p>
                      <a:pPr algn="ctr"/>
                      <a:r>
                        <a:rPr lang="en-GB" sz="1800" kern="1200" dirty="0">
                          <a:solidFill>
                            <a:schemeClr val="tx1"/>
                          </a:solidFill>
                          <a:effectLst/>
                          <a:latin typeface="Arial" panose="020B0604020202020204" pitchFamily="34" charset="0"/>
                          <a:ea typeface="+mn-ea"/>
                          <a:cs typeface="Arial" panose="020B0604020202020204" pitchFamily="34" charset="0"/>
                        </a:rPr>
                        <a:t>natural world </a:t>
                      </a: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25430372"/>
                  </a:ext>
                </a:extLst>
              </a:tr>
              <a:tr h="646814">
                <a:tc>
                  <a:txBody>
                    <a:bodyPr/>
                    <a:lstStyle/>
                    <a:p>
                      <a:pPr algn="ctr"/>
                      <a:r>
                        <a:rPr lang="en-GB" dirty="0">
                          <a:latin typeface="Arial" panose="020B0604020202020204" pitchFamily="34" charset="0"/>
                          <a:cs typeface="Arial" panose="020B0604020202020204" pitchFamily="34" charset="0"/>
                        </a:rPr>
                        <a:t>robot</a:t>
                      </a:r>
                    </a:p>
                  </a:txBody>
                  <a:tcPr anchor="ctr"/>
                </a:tc>
                <a:tc>
                  <a:txBody>
                    <a:bodyPr/>
                    <a:lstStyle/>
                    <a:p>
                      <a:pPr algn="ctr"/>
                      <a:r>
                        <a:rPr lang="en-GB" dirty="0">
                          <a:latin typeface="Arial" panose="020B0604020202020204" pitchFamily="34" charset="0"/>
                          <a:cs typeface="Arial" panose="020B0604020202020204" pitchFamily="34" charset="0"/>
                        </a:rPr>
                        <a:t>space ship</a:t>
                      </a:r>
                    </a:p>
                  </a:txBody>
                  <a:tcPr anchor="ctr"/>
                </a:tc>
                <a:tc>
                  <a:txBody>
                    <a:bodyPr/>
                    <a:lstStyle/>
                    <a:p>
                      <a:pPr algn="ctr"/>
                      <a:r>
                        <a:rPr lang="en-GB" dirty="0">
                          <a:latin typeface="Arial" panose="020B0604020202020204" pitchFamily="34" charset="0"/>
                          <a:cs typeface="Arial" panose="020B0604020202020204" pitchFamily="34" charset="0"/>
                        </a:rPr>
                        <a:t>meteor</a:t>
                      </a:r>
                      <a:r>
                        <a:rPr lang="en-GB" baseline="0" dirty="0">
                          <a:latin typeface="Arial" panose="020B0604020202020204" pitchFamily="34" charset="0"/>
                          <a:cs typeface="Arial" panose="020B0604020202020204" pitchFamily="34" charset="0"/>
                        </a:rPr>
                        <a:t> storm</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a:latin typeface="Arial" panose="020B0604020202020204" pitchFamily="34" charset="0"/>
                          <a:cs typeface="Arial" panose="020B0604020202020204" pitchFamily="34" charset="0"/>
                        </a:rPr>
                        <a:t>Sci-fi</a:t>
                      </a:r>
                    </a:p>
                  </a:txBody>
                  <a:tcPr anchor="ctr"/>
                </a:tc>
                <a:extLst>
                  <a:ext uri="{0D108BD9-81ED-4DB2-BD59-A6C34878D82A}">
                    <a16:rowId xmlns:a16="http://schemas.microsoft.com/office/drawing/2014/main" val="4014910371"/>
                  </a:ext>
                </a:extLst>
              </a:tr>
              <a:tr h="646814">
                <a:tc>
                  <a:txBody>
                    <a:bodyPr/>
                    <a:lstStyle/>
                    <a:p>
                      <a:pPr algn="ctr"/>
                      <a:r>
                        <a:rPr lang="en-GB" dirty="0">
                          <a:latin typeface="Arial" panose="020B0604020202020204" pitchFamily="34" charset="0"/>
                          <a:cs typeface="Arial" panose="020B0604020202020204" pitchFamily="34" charset="0"/>
                        </a:rPr>
                        <a:t>bats</a:t>
                      </a:r>
                    </a:p>
                  </a:txBody>
                  <a:tcPr anchor="ctr"/>
                </a:tc>
                <a:tc>
                  <a:txBody>
                    <a:bodyPr/>
                    <a:lstStyle/>
                    <a:p>
                      <a:pPr algn="ctr"/>
                      <a:r>
                        <a:rPr lang="en-GB" dirty="0">
                          <a:latin typeface="Arial" panose="020B0604020202020204" pitchFamily="34" charset="0"/>
                          <a:cs typeface="Arial" panose="020B0604020202020204" pitchFamily="34" charset="0"/>
                        </a:rPr>
                        <a:t>castle</a:t>
                      </a:r>
                      <a:r>
                        <a:rPr lang="en-GB" baseline="0" dirty="0">
                          <a:latin typeface="Arial" panose="020B0604020202020204" pitchFamily="34" charset="0"/>
                          <a:cs typeface="Arial" panose="020B0604020202020204" pitchFamily="34" charset="0"/>
                        </a:rPr>
                        <a:t> ruins</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a:latin typeface="Arial" panose="020B0604020202020204" pitchFamily="34" charset="0"/>
                          <a:cs typeface="Arial" panose="020B0604020202020204" pitchFamily="34" charset="0"/>
                        </a:rPr>
                        <a:t>storm</a:t>
                      </a:r>
                    </a:p>
                  </a:txBody>
                  <a:tcPr anchor="ctr"/>
                </a:tc>
                <a:tc>
                  <a:txBody>
                    <a:bodyPr/>
                    <a:lstStyle/>
                    <a:p>
                      <a:pPr algn="ctr"/>
                      <a:r>
                        <a:rPr lang="en-GB" sz="1800" kern="1200" dirty="0">
                          <a:solidFill>
                            <a:schemeClr val="tx1"/>
                          </a:solidFill>
                          <a:effectLst/>
                          <a:latin typeface="Arial" panose="020B0604020202020204" pitchFamily="34" charset="0"/>
                          <a:ea typeface="+mn-ea"/>
                          <a:cs typeface="Arial" panose="020B0604020202020204" pitchFamily="34" charset="0"/>
                        </a:rPr>
                        <a:t>scary stories </a:t>
                      </a: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48549450"/>
                  </a:ext>
                </a:extLst>
              </a:tr>
              <a:tr h="646814">
                <a:tc>
                  <a:txBody>
                    <a:bodyPr/>
                    <a:lstStyle/>
                    <a:p>
                      <a:pPr algn="ctr"/>
                      <a:r>
                        <a:rPr lang="en-GB" dirty="0">
                          <a:latin typeface="Arial" panose="020B0604020202020204" pitchFamily="34" charset="0"/>
                          <a:cs typeface="Arial" panose="020B0604020202020204" pitchFamily="34" charset="0"/>
                        </a:rPr>
                        <a:t>missing boy</a:t>
                      </a:r>
                    </a:p>
                  </a:txBody>
                  <a:tcPr anchor="ctr"/>
                </a:tc>
                <a:tc>
                  <a:txBody>
                    <a:bodyPr/>
                    <a:lstStyle/>
                    <a:p>
                      <a:pPr algn="ctr"/>
                      <a:r>
                        <a:rPr lang="en-GB" dirty="0">
                          <a:latin typeface="Arial" panose="020B0604020202020204" pitchFamily="34" charset="0"/>
                          <a:cs typeface="Arial" panose="020B0604020202020204" pitchFamily="34" charset="0"/>
                        </a:rPr>
                        <a:t>School camp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police</a:t>
                      </a:r>
                      <a:r>
                        <a:rPr lang="en-GB" baseline="0" dirty="0">
                          <a:latin typeface="Arial" panose="020B0604020202020204" pitchFamily="34" charset="0"/>
                          <a:cs typeface="Arial" panose="020B0604020202020204" pitchFamily="34" charset="0"/>
                        </a:rPr>
                        <a:t> investigation </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a:latin typeface="Arial" panose="020B0604020202020204" pitchFamily="34" charset="0"/>
                          <a:cs typeface="Arial" panose="020B0604020202020204" pitchFamily="34" charset="0"/>
                        </a:rPr>
                        <a:t>mystery</a:t>
                      </a:r>
                    </a:p>
                  </a:txBody>
                  <a:tcPr anchor="ctr"/>
                </a:tc>
                <a:extLst>
                  <a:ext uri="{0D108BD9-81ED-4DB2-BD59-A6C34878D82A}">
                    <a16:rowId xmlns:a16="http://schemas.microsoft.com/office/drawing/2014/main" val="1643693783"/>
                  </a:ext>
                </a:extLst>
              </a:tr>
            </a:tbl>
          </a:graphicData>
        </a:graphic>
      </p:graphicFrame>
      <p:sp>
        <p:nvSpPr>
          <p:cNvPr id="17" name="Rectangle 16" descr="Rectangle covering genre"/>
          <p:cNvSpPr/>
          <p:nvPr/>
        </p:nvSpPr>
        <p:spPr>
          <a:xfrm>
            <a:off x="6560951" y="5001135"/>
            <a:ext cx="1793017" cy="64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descr="Rectangle covering genre"/>
          <p:cNvSpPr/>
          <p:nvPr/>
        </p:nvSpPr>
        <p:spPr>
          <a:xfrm>
            <a:off x="6560951" y="4358428"/>
            <a:ext cx="1793017" cy="64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Rectangle covering genre"/>
          <p:cNvSpPr/>
          <p:nvPr/>
        </p:nvSpPr>
        <p:spPr>
          <a:xfrm>
            <a:off x="6560950" y="3721338"/>
            <a:ext cx="1793017" cy="64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descr="Rectangle covering genre"/>
          <p:cNvSpPr/>
          <p:nvPr/>
        </p:nvSpPr>
        <p:spPr>
          <a:xfrm>
            <a:off x="6560951" y="3065622"/>
            <a:ext cx="1793017" cy="64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descr="Rectangle covering genre"/>
          <p:cNvSpPr/>
          <p:nvPr/>
        </p:nvSpPr>
        <p:spPr>
          <a:xfrm>
            <a:off x="6560951" y="2420451"/>
            <a:ext cx="1793017" cy="64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descr="Rectangle covering genre"/>
          <p:cNvSpPr/>
          <p:nvPr/>
        </p:nvSpPr>
        <p:spPr>
          <a:xfrm>
            <a:off x="6560951" y="1772816"/>
            <a:ext cx="1793017" cy="64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7"/>
          <p:cNvSpPr>
            <a:spLocks noGrp="1"/>
          </p:cNvSpPr>
          <p:nvPr>
            <p:ph type="title"/>
          </p:nvPr>
        </p:nvSpPr>
        <p:spPr>
          <a:xfrm>
            <a:off x="457200" y="274638"/>
            <a:ext cx="8229600" cy="1143000"/>
          </a:xfrm>
        </p:spPr>
        <p:txBody>
          <a:bodyPr anchor="t" anchorCtr="0"/>
          <a:lstStyle/>
          <a:p>
            <a:pPr algn="l"/>
            <a:r>
              <a:rPr lang="en-US" b="1" dirty="0">
                <a:latin typeface="Arial" panose="020B0604020202020204" pitchFamily="34" charset="0"/>
                <a:cs typeface="Arial" panose="020B0604020202020204" pitchFamily="34" charset="0"/>
              </a:rPr>
              <a:t>Can you guess the genre?</a:t>
            </a:r>
          </a:p>
        </p:txBody>
      </p:sp>
    </p:spTree>
    <p:extLst>
      <p:ext uri="{BB962C8B-B14F-4D97-AF65-F5344CB8AC3E}">
        <p14:creationId xmlns:p14="http://schemas.microsoft.com/office/powerpoint/2010/main" val="3574742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4" grpId="0" animBg="1"/>
      <p:bldP spid="12" grpId="0" animBg="1"/>
      <p:bldP spid="11" grpId="0" animBg="1"/>
      <p:bldP spid="10"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pic>
        <p:nvPicPr>
          <p:cNvPr id="1026" name="Picture 2" descr="Cartoon Witc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438401"/>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57200" y="1295401"/>
            <a:ext cx="8229600" cy="4495800"/>
          </a:xfrm>
        </p:spPr>
        <p:txBody>
          <a:bodyPr vert="horz">
            <a:normAutofit fontScale="92500" lnSpcReduction="10000"/>
          </a:bodyPr>
          <a:lstStyle/>
          <a:p>
            <a:pPr marL="0" indent="0">
              <a:buNone/>
            </a:pPr>
            <a:r>
              <a:rPr lang="en-GB" sz="2800" dirty="0">
                <a:latin typeface="Arial" panose="020B0604020202020204" pitchFamily="34" charset="0"/>
                <a:cs typeface="Arial" panose="020B0604020202020204" pitchFamily="34" charset="0"/>
              </a:rPr>
              <a:t>Use the following ingredients to come up with the idea of a story. You have five minutes!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Main character: A giant dog</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Friend: A magical witch</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Enemy: An evil monster</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Setting: A ruined castle</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Action: A snow storm</a:t>
            </a: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Make a story</a:t>
            </a:r>
          </a:p>
        </p:txBody>
      </p:sp>
    </p:spTree>
    <p:extLst>
      <p:ext uri="{BB962C8B-B14F-4D97-AF65-F5344CB8AC3E}">
        <p14:creationId xmlns:p14="http://schemas.microsoft.com/office/powerpoint/2010/main" val="284523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pic>
        <p:nvPicPr>
          <p:cNvPr id="2050" name="Picture 2" descr="Cartoon mon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238128"/>
            <a:ext cx="3034679" cy="3034679"/>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57200" y="1295401"/>
            <a:ext cx="8229600" cy="4495800"/>
          </a:xfrm>
        </p:spPr>
        <p:txBody>
          <a:bodyPr vert="horz">
            <a:normAutofit fontScale="92500" lnSpcReduction="10000"/>
          </a:bodyPr>
          <a:lstStyle/>
          <a:p>
            <a:pPr marL="0" indent="0">
              <a:buNone/>
            </a:pPr>
            <a:r>
              <a:rPr lang="en-GB" sz="2800" dirty="0">
                <a:latin typeface="Arial" panose="020B0604020202020204" pitchFamily="34" charset="0"/>
                <a:cs typeface="Arial" panose="020B0604020202020204" pitchFamily="34" charset="0"/>
              </a:rPr>
              <a:t>Sometimes small changes make a big difference on a genre! Is this still a scary story?</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Main character: A giant dog</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Friend: A magical witch</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Enemy: An evil monster</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Setting: A school</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Action: A lorry spill of custard</a:t>
            </a: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Make a story</a:t>
            </a:r>
            <a:r>
              <a:rPr lang="en-US" b="1" dirty="0">
                <a:solidFill>
                  <a:srgbClr val="FFFFFF"/>
                </a:solidFill>
                <a:latin typeface="Arial" panose="020B0604020202020204" pitchFamily="34" charset="0"/>
                <a:cs typeface="Arial" panose="020B0604020202020204" pitchFamily="34" charset="0"/>
              </a:rPr>
              <a:t>: part two</a:t>
            </a:r>
          </a:p>
        </p:txBody>
      </p:sp>
    </p:spTree>
    <p:extLst>
      <p:ext uri="{BB962C8B-B14F-4D97-AF65-F5344CB8AC3E}">
        <p14:creationId xmlns:p14="http://schemas.microsoft.com/office/powerpoint/2010/main" val="238409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295401"/>
            <a:ext cx="8229600" cy="4495800"/>
          </a:xfrm>
        </p:spPr>
        <p:txBody>
          <a:bodyPr vert="horz">
            <a:normAutofit fontScale="70000" lnSpcReduction="20000"/>
          </a:bodyPr>
          <a:lstStyle/>
          <a:p>
            <a:pPr marL="0" indent="0">
              <a:lnSpc>
                <a:spcPct val="150000"/>
              </a:lnSpc>
              <a:buNone/>
            </a:pPr>
            <a:r>
              <a:rPr lang="en-GB" sz="2800" dirty="0">
                <a:latin typeface="Arial" panose="020B0604020202020204" pitchFamily="34" charset="0"/>
                <a:cs typeface="Arial" panose="020B0604020202020204" pitchFamily="34" charset="0"/>
              </a:rPr>
              <a:t>It’s often said there’s seven types of story. Can you think of a film, book or fairy tale for each of these examples?</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rPr>
              <a:t>Overcoming the monster or beating the baddie</a:t>
            </a:r>
          </a:p>
          <a:p>
            <a:pPr marL="285750" indent="-285750">
              <a:lnSpc>
                <a:spcPct val="150000"/>
              </a:lnSpc>
              <a:buFont typeface="Arial" panose="020B0604020202020204" pitchFamily="34" charset="0"/>
              <a:buChar char="•"/>
            </a:pPr>
            <a:r>
              <a:rPr lang="en-GB" sz="2800" dirty="0">
                <a:latin typeface="Arial" panose="020B0604020202020204" pitchFamily="34" charset="0"/>
              </a:rPr>
              <a:t>Getting the treasure or rags to riches</a:t>
            </a:r>
          </a:p>
          <a:p>
            <a:pPr marL="285750" indent="-285750">
              <a:lnSpc>
                <a:spcPct val="150000"/>
              </a:lnSpc>
              <a:buFont typeface="Arial" panose="020B0604020202020204" pitchFamily="34" charset="0"/>
              <a:buChar char="•"/>
            </a:pPr>
            <a:r>
              <a:rPr lang="en-GB" sz="2800" dirty="0">
                <a:latin typeface="Arial" panose="020B0604020202020204" pitchFamily="34" charset="0"/>
              </a:rPr>
              <a:t>Quest</a:t>
            </a:r>
          </a:p>
          <a:p>
            <a:pPr marL="285750" indent="-285750">
              <a:lnSpc>
                <a:spcPct val="150000"/>
              </a:lnSpc>
              <a:buFont typeface="Arial" panose="020B0604020202020204" pitchFamily="34" charset="0"/>
              <a:buChar char="•"/>
            </a:pPr>
            <a:r>
              <a:rPr lang="en-GB" sz="2800" dirty="0">
                <a:latin typeface="Arial" panose="020B0604020202020204" pitchFamily="34" charset="0"/>
              </a:rPr>
              <a:t>Journey</a:t>
            </a:r>
          </a:p>
          <a:p>
            <a:pPr marL="285750" indent="-285750">
              <a:lnSpc>
                <a:spcPct val="150000"/>
              </a:lnSpc>
              <a:buFont typeface="Arial" panose="020B0604020202020204" pitchFamily="34" charset="0"/>
              <a:buChar char="•"/>
            </a:pPr>
            <a:r>
              <a:rPr lang="en-GB" sz="2800" dirty="0">
                <a:latin typeface="Arial" panose="020B0604020202020204" pitchFamily="34" charset="0"/>
              </a:rPr>
              <a:t>Comedy</a:t>
            </a:r>
          </a:p>
          <a:p>
            <a:pPr marL="285750" indent="-285750">
              <a:lnSpc>
                <a:spcPct val="150000"/>
              </a:lnSpc>
              <a:buFont typeface="Arial" panose="020B0604020202020204" pitchFamily="34" charset="0"/>
              <a:buChar char="•"/>
            </a:pPr>
            <a:r>
              <a:rPr lang="en-GB" sz="2800" dirty="0">
                <a:latin typeface="Arial" panose="020B0604020202020204" pitchFamily="34" charset="0"/>
              </a:rPr>
              <a:t>Tragedy</a:t>
            </a:r>
          </a:p>
          <a:p>
            <a:pPr marL="285750" indent="-285750">
              <a:lnSpc>
                <a:spcPct val="150000"/>
              </a:lnSpc>
              <a:buFont typeface="Arial" panose="020B0604020202020204" pitchFamily="34" charset="0"/>
              <a:buChar char="•"/>
            </a:pPr>
            <a:r>
              <a:rPr lang="en-GB" sz="2800" dirty="0">
                <a:latin typeface="Arial" panose="020B0604020202020204" pitchFamily="34" charset="0"/>
              </a:rPr>
              <a:t>Rebirth</a:t>
            </a:r>
          </a:p>
          <a:p>
            <a:pPr marL="0" indent="0">
              <a:buNone/>
            </a:pPr>
            <a:endParaRPr lang="en-GB" sz="2800" dirty="0"/>
          </a:p>
          <a:p>
            <a:pPr marL="0" indent="0">
              <a:buNone/>
            </a:pPr>
            <a:endParaRPr lang="en-GB" sz="2800" dirty="0"/>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Seven types of story</a:t>
            </a:r>
          </a:p>
        </p:txBody>
      </p:sp>
    </p:spTree>
    <p:extLst>
      <p:ext uri="{BB962C8B-B14F-4D97-AF65-F5344CB8AC3E}">
        <p14:creationId xmlns:p14="http://schemas.microsoft.com/office/powerpoint/2010/main" val="361138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2" name="Title 1"/>
          <p:cNvSpPr>
            <a:spLocks noGrp="1"/>
          </p:cNvSpPr>
          <p:nvPr>
            <p:ph type="ctrTitle"/>
          </p:nvPr>
        </p:nvSpPr>
        <p:spPr/>
        <p:txBody>
          <a:bodyPr/>
          <a:lstStyle/>
          <a:p>
            <a:pPr lvl="0">
              <a:spcBef>
                <a:spcPct val="20000"/>
              </a:spcBef>
            </a:pPr>
            <a:r>
              <a:rPr lang="en-US" b="1" dirty="0" err="1">
                <a:solidFill>
                  <a:schemeClr val="bg1"/>
                </a:solidFill>
                <a:latin typeface="Arial" panose="020B0604020202020204" pitchFamily="34" charset="0"/>
                <a:cs typeface="Arial" panose="020B0604020202020204" pitchFamily="34" charset="0"/>
              </a:rPr>
              <a:t>Bookzilla</a:t>
            </a: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sz="2800" dirty="0">
                <a:solidFill>
                  <a:prstClr val="white"/>
                </a:solidFill>
                <a:latin typeface="Arial" panose="020B0604020202020204" pitchFamily="34" charset="0"/>
                <a:ea typeface="+mn-ea"/>
                <a:cs typeface="Arial" panose="020B0604020202020204" pitchFamily="34" charset="0"/>
              </a:rPr>
              <a:t>Lesson three: what’s my genre?</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59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11" name="Vertical Text Placeholder 8"/>
          <p:cNvSpPr txBox="1">
            <a:spLocks/>
          </p:cNvSpPr>
          <p:nvPr/>
        </p:nvSpPr>
        <p:spPr>
          <a:xfrm>
            <a:off x="6219800" y="1570038"/>
            <a:ext cx="2162200" cy="5116672"/>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Graphic Novels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Environmental</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Heart Breakers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Humans Aren’t Illegal </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Scots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Your Books as Movies</a:t>
            </a:r>
          </a:p>
        </p:txBody>
      </p:sp>
      <p:sp>
        <p:nvSpPr>
          <p:cNvPr id="7" name="Vertical Text Placeholder 8"/>
          <p:cNvSpPr txBox="1">
            <a:spLocks/>
          </p:cNvSpPr>
          <p:nvPr/>
        </p:nvSpPr>
        <p:spPr>
          <a:xfrm>
            <a:off x="3490900" y="1570038"/>
            <a:ext cx="2162200" cy="4495800"/>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Shelf Help</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Biographies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Scary Stories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Discover Facts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Family Friends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Gaelic</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Idols</a:t>
            </a:r>
          </a:p>
        </p:txBody>
      </p:sp>
      <p:sp>
        <p:nvSpPr>
          <p:cNvPr id="10" name="Vertical Text Placeholder 8"/>
          <p:cNvSpPr txBox="1">
            <a:spLocks/>
          </p:cNvSpPr>
          <p:nvPr/>
        </p:nvSpPr>
        <p:spPr>
          <a:xfrm>
            <a:off x="762000" y="1570038"/>
            <a:ext cx="2162200" cy="4495800"/>
          </a:xfrm>
          <a:prstGeom prst="rect">
            <a:avLst/>
          </a:prstGeom>
        </p:spPr>
        <p:txBody>
          <a:bodyPr vert="horz">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Adventure and Mystery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Laugh Out Loud</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Sport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All Things Magical</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History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Poetry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Classics</a:t>
            </a:r>
          </a:p>
        </p:txBody>
      </p:sp>
      <p:sp>
        <p:nvSpPr>
          <p:cNvPr id="8" name="Title 7"/>
          <p:cNvSpPr>
            <a:spLocks noGrp="1"/>
          </p:cNvSpPr>
          <p:nvPr>
            <p:ph type="title"/>
          </p:nvPr>
        </p:nvSpPr>
        <p:spPr/>
        <p:txBody>
          <a:bodyPr anchor="t" anchorCtr="0"/>
          <a:lstStyle/>
          <a:p>
            <a:pPr algn="l"/>
            <a:r>
              <a:rPr lang="en-US" b="1" dirty="0" err="1">
                <a:latin typeface="Arial" panose="020B0604020202020204" pitchFamily="34" charset="0"/>
                <a:cs typeface="Arial" panose="020B0604020202020204" pitchFamily="34" charset="0"/>
              </a:rPr>
              <a:t>Bookzilla</a:t>
            </a:r>
            <a:r>
              <a:rPr lang="en-US" b="1" dirty="0">
                <a:latin typeface="Arial" panose="020B0604020202020204" pitchFamily="34" charset="0"/>
                <a:cs typeface="Arial" panose="020B0604020202020204" pitchFamily="34" charset="0"/>
              </a:rPr>
              <a:t> genres</a:t>
            </a:r>
            <a:r>
              <a:rPr lang="en-US" b="1" dirty="0">
                <a:solidFill>
                  <a:srgbClr val="FFFFFF"/>
                </a:solidFill>
                <a:latin typeface="Arial" panose="020B0604020202020204" pitchFamily="34" charset="0"/>
                <a:cs typeface="Arial" panose="020B0604020202020204" pitchFamily="34" charset="0"/>
              </a:rPr>
              <a:t>: part two</a:t>
            </a:r>
          </a:p>
        </p:txBody>
      </p:sp>
    </p:spTree>
    <p:extLst>
      <p:ext uri="{BB962C8B-B14F-4D97-AF65-F5344CB8AC3E}">
        <p14:creationId xmlns:p14="http://schemas.microsoft.com/office/powerpoint/2010/main" val="324945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295401"/>
            <a:ext cx="8229600" cy="4495800"/>
          </a:xfrm>
        </p:spPr>
        <p:txBody>
          <a:bodyPr vert="horz">
            <a:normAutofit fontScale="92500" lnSpcReduction="10000"/>
          </a:bodyPr>
          <a:lstStyle/>
          <a:p>
            <a:pPr marL="0" indent="0">
              <a:buNone/>
            </a:pPr>
            <a:r>
              <a:rPr lang="en-GB" sz="2800" dirty="0">
                <a:latin typeface="Arial" panose="020B0604020202020204" pitchFamily="34" charset="0"/>
                <a:cs typeface="Arial" panose="020B0604020202020204" pitchFamily="34" charset="0"/>
              </a:rPr>
              <a:t>Use your fortune teller to help find your genre!</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lvl="0">
              <a:buFont typeface="+mj-lt"/>
              <a:buAutoNum type="arabicPeriod"/>
            </a:pPr>
            <a:r>
              <a:rPr lang="en-GB" sz="2800" dirty="0">
                <a:latin typeface="Arial" panose="020B0604020202020204" pitchFamily="34" charset="0"/>
                <a:cs typeface="Arial" panose="020B0604020202020204" pitchFamily="34" charset="0"/>
              </a:rPr>
              <a:t>Pick one of the four story settings on the first four options.</a:t>
            </a:r>
          </a:p>
          <a:p>
            <a:pPr lvl="0">
              <a:buFont typeface="+mj-lt"/>
              <a:buAutoNum type="arabicPeriod"/>
            </a:pPr>
            <a:r>
              <a:rPr lang="en-GB" sz="2800" dirty="0">
                <a:latin typeface="Arial" panose="020B0604020202020204" pitchFamily="34" charset="0"/>
                <a:cs typeface="Arial" panose="020B0604020202020204" pitchFamily="34" charset="0"/>
              </a:rPr>
              <a:t>Using the number beside your chosen setting, open and close your fortune teller that many times and then pick one of the next four options.</a:t>
            </a:r>
          </a:p>
          <a:p>
            <a:pPr lvl="0">
              <a:buFont typeface="+mj-lt"/>
              <a:buAutoNum type="arabicPeriod"/>
            </a:pPr>
            <a:r>
              <a:rPr lang="en-GB" sz="2800" dirty="0">
                <a:latin typeface="Arial" panose="020B0604020202020204" pitchFamily="34" charset="0"/>
                <a:cs typeface="Arial" panose="020B0604020202020204" pitchFamily="34" charset="0"/>
              </a:rPr>
              <a:t>If you do not like the any of them, pick a number and move again.</a:t>
            </a:r>
          </a:p>
          <a:p>
            <a:pPr lvl="0">
              <a:buFont typeface="+mj-lt"/>
              <a:buAutoNum type="arabicPeriod"/>
            </a:pPr>
            <a:r>
              <a:rPr lang="en-GB" sz="2800" dirty="0">
                <a:latin typeface="Arial" panose="020B0604020202020204" pitchFamily="34" charset="0"/>
                <a:cs typeface="Arial" panose="020B0604020202020204" pitchFamily="34" charset="0"/>
              </a:rPr>
              <a:t>Pick an option you like and open it to reveal a </a:t>
            </a:r>
            <a:r>
              <a:rPr lang="en-GB" sz="2800" dirty="0" err="1">
                <a:latin typeface="Arial" panose="020B0604020202020204" pitchFamily="34" charset="0"/>
                <a:cs typeface="Arial" panose="020B0604020202020204" pitchFamily="34" charset="0"/>
              </a:rPr>
              <a:t>Bookzilla</a:t>
            </a:r>
            <a:r>
              <a:rPr lang="en-GB" sz="2800" dirty="0">
                <a:latin typeface="Arial" panose="020B0604020202020204" pitchFamily="34" charset="0"/>
                <a:cs typeface="Arial" panose="020B0604020202020204" pitchFamily="34" charset="0"/>
              </a:rPr>
              <a:t> genre to try!</a:t>
            </a:r>
          </a:p>
          <a:p>
            <a:pPr marL="0" indent="0">
              <a:buNone/>
            </a:pPr>
            <a:endParaRPr lang="en-US" sz="2800" dirty="0">
              <a:latin typeface="Helvetica Neue"/>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Fortune tellers</a:t>
            </a:r>
          </a:p>
        </p:txBody>
      </p:sp>
    </p:spTree>
    <p:extLst>
      <p:ext uri="{BB962C8B-B14F-4D97-AF65-F5344CB8AC3E}">
        <p14:creationId xmlns:p14="http://schemas.microsoft.com/office/powerpoint/2010/main" val="140672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44408" y="6093296"/>
            <a:ext cx="658416" cy="441014"/>
          </a:xfrm>
          <a:prstGeom prst="rect">
            <a:avLst/>
          </a:prstGeom>
        </p:spPr>
      </p:pic>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381000" y="5539203"/>
            <a:ext cx="7258708" cy="909996"/>
          </a:xfrm>
        </p:spPr>
        <p:txBody>
          <a:bodyPr anchor="t" anchorCtr="0"/>
          <a:lstStyle/>
          <a:p>
            <a:pPr algn="l"/>
            <a:r>
              <a:rPr lang="en-US" sz="2400" b="1" dirty="0">
                <a:latin typeface="Arial" panose="020B0604020202020204" pitchFamily="34" charset="0"/>
                <a:cs typeface="Arial" panose="020B0604020202020204" pitchFamily="34" charset="0"/>
              </a:rPr>
              <a:t>History, Adventure and Mystery, Biography</a:t>
            </a:r>
          </a:p>
        </p:txBody>
      </p:sp>
      <p:pic>
        <p:nvPicPr>
          <p:cNvPr id="1030" name="Picture 6" descr="Horrible Histories Special: Scotland book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215" y="1379359"/>
            <a:ext cx="2370585" cy="3799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xtraordinary Life of Alan Turing book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812" y="1379359"/>
            <a:ext cx="2448272" cy="37550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Wolves of Willoughby Chase book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412776"/>
            <a:ext cx="2534816" cy="371674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a:extLst>
              <a:ext uri="{FF2B5EF4-FFF2-40B4-BE49-F238E27FC236}">
                <a16:creationId xmlns:a16="http://schemas.microsoft.com/office/drawing/2014/main" id="{0747C67E-A316-4A5F-8F11-0AE6C7F5C1B0}"/>
              </a:ext>
            </a:extLst>
          </p:cNvPr>
          <p:cNvSpPr txBox="1">
            <a:spLocks/>
          </p:cNvSpPr>
          <p:nvPr/>
        </p:nvSpPr>
        <p:spPr>
          <a:xfrm>
            <a:off x="431032" y="807859"/>
            <a:ext cx="8712968" cy="1143000"/>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3200" dirty="0">
                <a:solidFill>
                  <a:schemeClr val="bg1"/>
                </a:solidFill>
                <a:latin typeface="Arial" panose="020B0604020202020204" pitchFamily="34" charset="0"/>
                <a:cs typeface="Arial" panose="020B0604020202020204" pitchFamily="34" charset="0"/>
              </a:rPr>
              <a:t>Book cover examples: part one</a:t>
            </a:r>
          </a:p>
        </p:txBody>
      </p:sp>
      <p:sp>
        <p:nvSpPr>
          <p:cNvPr id="11" name="Title 7">
            <a:extLst>
              <a:ext uri="{FF2B5EF4-FFF2-40B4-BE49-F238E27FC236}">
                <a16:creationId xmlns:a16="http://schemas.microsoft.com/office/drawing/2014/main" id="{0747C67E-A316-4A5F-8F11-0AE6C7F5C1B0}"/>
              </a:ext>
            </a:extLst>
          </p:cNvPr>
          <p:cNvSpPr txBox="1">
            <a:spLocks/>
          </p:cNvSpPr>
          <p:nvPr/>
        </p:nvSpPr>
        <p:spPr>
          <a:xfrm>
            <a:off x="381000" y="171556"/>
            <a:ext cx="7258708" cy="909996"/>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4400" dirty="0">
                <a:solidFill>
                  <a:prstClr val="black"/>
                </a:solidFill>
                <a:latin typeface="Arial" panose="020B0604020202020204" pitchFamily="34" charset="0"/>
                <a:cs typeface="Arial" panose="020B0604020202020204" pitchFamily="34" charset="0"/>
              </a:rPr>
              <a:t>Can you guess the genre?</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2" name="Title 1"/>
          <p:cNvSpPr>
            <a:spLocks noGrp="1"/>
          </p:cNvSpPr>
          <p:nvPr>
            <p:ph type="ctrTitle"/>
          </p:nvPr>
        </p:nvSpPr>
        <p:spPr/>
        <p:txBody>
          <a:bodyPr/>
          <a:lstStyle/>
          <a:p>
            <a:pPr lvl="0">
              <a:spcBef>
                <a:spcPct val="20000"/>
              </a:spcBef>
            </a:pPr>
            <a:r>
              <a:rPr lang="en-US" b="1" dirty="0" err="1">
                <a:solidFill>
                  <a:schemeClr val="bg1"/>
                </a:solidFill>
                <a:latin typeface="Arial" panose="020B0604020202020204" pitchFamily="34" charset="0"/>
                <a:cs typeface="Arial" panose="020B0604020202020204" pitchFamily="34" charset="0"/>
              </a:rPr>
              <a:t>Bookzilla</a:t>
            </a: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sz="2800" dirty="0">
                <a:solidFill>
                  <a:prstClr val="white"/>
                </a:solidFill>
                <a:latin typeface="Arial" panose="020B0604020202020204" pitchFamily="34" charset="0"/>
                <a:ea typeface="+mn-ea"/>
                <a:cs typeface="Arial" panose="020B0604020202020204" pitchFamily="34" charset="0"/>
              </a:rPr>
              <a:t>Lesson one: story </a:t>
            </a:r>
            <a:r>
              <a:rPr lang="en-US" sz="2800" dirty="0" err="1">
                <a:solidFill>
                  <a:prstClr val="white"/>
                </a:solidFill>
                <a:latin typeface="Arial" panose="020B0604020202020204" pitchFamily="34" charset="0"/>
                <a:ea typeface="+mn-ea"/>
                <a:cs typeface="Arial" panose="020B0604020202020204" pitchFamily="34" charset="0"/>
              </a:rPr>
              <a:t>flavours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88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13" name="Title 7">
            <a:extLst>
              <a:ext uri="{FF2B5EF4-FFF2-40B4-BE49-F238E27FC236}">
                <a16:creationId xmlns:a16="http://schemas.microsoft.com/office/drawing/2014/main" id="{0747C67E-A316-4A5F-8F11-0AE6C7F5C1B0}"/>
              </a:ext>
            </a:extLst>
          </p:cNvPr>
          <p:cNvSpPr txBox="1">
            <a:spLocks/>
          </p:cNvSpPr>
          <p:nvPr/>
        </p:nvSpPr>
        <p:spPr>
          <a:xfrm>
            <a:off x="381000" y="5539203"/>
            <a:ext cx="7258708" cy="909996"/>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Scary Stories, Poetry, Laugh out Loud</a:t>
            </a:r>
          </a:p>
        </p:txBody>
      </p:sp>
      <p:pic>
        <p:nvPicPr>
          <p:cNvPr id="2056" name="Picture 8" descr="The Haunting of Aveline Jones book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057" y="1417638"/>
            <a:ext cx="249174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volting Rhymes book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631" y="1417638"/>
            <a:ext cx="2940844"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y Robot's Gone Wild book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445539"/>
            <a:ext cx="2486025"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339472" y="690356"/>
            <a:ext cx="8804528" cy="1143000"/>
          </a:xfrm>
        </p:spPr>
        <p:txBody>
          <a:bodyPr anchor="t" anchorCtr="0"/>
          <a:lstStyle/>
          <a:p>
            <a:pPr algn="l"/>
            <a:r>
              <a:rPr lang="en-US" sz="4400" b="1" dirty="0">
                <a:solidFill>
                  <a:schemeClr val="bg1"/>
                </a:solidFill>
                <a:latin typeface="Arial" panose="020B0604020202020204" pitchFamily="34" charset="0"/>
                <a:cs typeface="Arial" panose="020B0604020202020204" pitchFamily="34" charset="0"/>
              </a:rPr>
              <a:t>Book cover examples: part two</a:t>
            </a:r>
          </a:p>
        </p:txBody>
      </p:sp>
      <p:sp>
        <p:nvSpPr>
          <p:cNvPr id="10" name="Title 7">
            <a:extLst>
              <a:ext uri="{FF2B5EF4-FFF2-40B4-BE49-F238E27FC236}">
                <a16:creationId xmlns:a16="http://schemas.microsoft.com/office/drawing/2014/main" id="{0747C67E-A316-4A5F-8F11-0AE6C7F5C1B0}"/>
              </a:ext>
            </a:extLst>
          </p:cNvPr>
          <p:cNvSpPr txBox="1">
            <a:spLocks/>
          </p:cNvSpPr>
          <p:nvPr/>
        </p:nvSpPr>
        <p:spPr>
          <a:xfrm>
            <a:off x="381000" y="157952"/>
            <a:ext cx="7258708" cy="909996"/>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pPr lvl="0">
              <a:spcBef>
                <a:spcPts val="0"/>
              </a:spcBef>
            </a:pPr>
            <a:r>
              <a:rPr lang="en-US" sz="4400" dirty="0">
                <a:solidFill>
                  <a:prstClr val="black"/>
                </a:solidFill>
                <a:latin typeface="Arial" panose="020B0604020202020204" pitchFamily="34" charset="0"/>
                <a:ea typeface="+mn-ea"/>
                <a:cs typeface="Arial" panose="020B0604020202020204" pitchFamily="34" charset="0"/>
              </a:rPr>
              <a:t>Can you guess the genre?</a:t>
            </a:r>
            <a:endParaRPr lang="en-US" sz="24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1585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11" name="Title 7">
            <a:extLst>
              <a:ext uri="{FF2B5EF4-FFF2-40B4-BE49-F238E27FC236}">
                <a16:creationId xmlns:a16="http://schemas.microsoft.com/office/drawing/2014/main" id="{0747C67E-A316-4A5F-8F11-0AE6C7F5C1B0}"/>
              </a:ext>
            </a:extLst>
          </p:cNvPr>
          <p:cNvSpPr txBox="1">
            <a:spLocks/>
          </p:cNvSpPr>
          <p:nvPr/>
        </p:nvSpPr>
        <p:spPr>
          <a:xfrm>
            <a:off x="381000" y="5539203"/>
            <a:ext cx="7258708" cy="909996"/>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Shelf Help, Graphic Novels, Sci-Fi</a:t>
            </a:r>
          </a:p>
        </p:txBody>
      </p:sp>
      <p:pic>
        <p:nvPicPr>
          <p:cNvPr id="3078" name="Picture 6" descr="Bumble and Snug and the Angry Pirates book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927" y="1568443"/>
            <a:ext cx="2797211" cy="34704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ost Your Brain (Grow Your Mind) book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601072"/>
            <a:ext cx="2767008" cy="34867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ister Clip-Clop: Intergalactic Space Unicorn book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56792"/>
            <a:ext cx="2319901" cy="350968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179512" y="846138"/>
            <a:ext cx="8867328" cy="1143000"/>
          </a:xfrm>
        </p:spPr>
        <p:txBody>
          <a:bodyPr anchor="t" anchorCtr="0"/>
          <a:lstStyle/>
          <a:p>
            <a:pPr algn="l"/>
            <a:r>
              <a:rPr lang="en-US" sz="4400" dirty="0">
                <a:solidFill>
                  <a:schemeClr val="bg1"/>
                </a:solidFill>
                <a:latin typeface="Arial" panose="020B0604020202020204" pitchFamily="34" charset="0"/>
                <a:cs typeface="Arial" panose="020B0604020202020204" pitchFamily="34" charset="0"/>
              </a:rPr>
              <a:t>Book cover examples: part three</a:t>
            </a:r>
            <a:endParaRPr lang="en-US" sz="4400" b="1" dirty="0">
              <a:solidFill>
                <a:schemeClr val="bg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747C67E-A316-4A5F-8F11-0AE6C7F5C1B0}"/>
              </a:ext>
            </a:extLst>
          </p:cNvPr>
          <p:cNvSpPr txBox="1">
            <a:spLocks/>
          </p:cNvSpPr>
          <p:nvPr/>
        </p:nvSpPr>
        <p:spPr>
          <a:xfrm>
            <a:off x="381000" y="173508"/>
            <a:ext cx="7258708" cy="909996"/>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pPr lvl="0">
              <a:spcBef>
                <a:spcPts val="0"/>
              </a:spcBef>
            </a:pPr>
            <a:r>
              <a:rPr lang="en-US" sz="4400" dirty="0">
                <a:solidFill>
                  <a:prstClr val="black"/>
                </a:solidFill>
                <a:latin typeface="Arial" panose="020B0604020202020204" pitchFamily="34" charset="0"/>
                <a:ea typeface="+mn-ea"/>
                <a:cs typeface="Arial" panose="020B0604020202020204" pitchFamily="34" charset="0"/>
              </a:rPr>
              <a:t>Can you guess the genre?</a:t>
            </a:r>
            <a:endParaRPr lang="en-US" sz="24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694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57200" y="1295401"/>
            <a:ext cx="8229600" cy="4495800"/>
          </a:xfrm>
        </p:spPr>
        <p:txBody>
          <a:bodyPr vert="horz">
            <a:noAutofit/>
          </a:bodyPr>
          <a:lstStyle/>
          <a:p>
            <a:pPr marL="0" indent="0">
              <a:buNone/>
            </a:pPr>
            <a:r>
              <a:rPr lang="en-US" sz="2400" b="1" dirty="0">
                <a:latin typeface="Arial" panose="020B0604020202020204" pitchFamily="34" charset="0"/>
                <a:cs typeface="Arial" panose="020B0604020202020204" pitchFamily="34" charset="0"/>
              </a:rPr>
              <a:t>Book 1</a:t>
            </a:r>
            <a:r>
              <a:rPr lang="en-US" sz="26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Emily </a:t>
            </a:r>
            <a:r>
              <a:rPr lang="en-GB" sz="2400" dirty="0" err="1">
                <a:latin typeface="Arial" panose="020B0604020202020204" pitchFamily="34" charset="0"/>
                <a:cs typeface="Arial" panose="020B0604020202020204" pitchFamily="34" charset="0"/>
              </a:rPr>
              <a:t>Windsnap</a:t>
            </a:r>
            <a:r>
              <a:rPr lang="en-GB" sz="2400" dirty="0">
                <a:latin typeface="Arial" panose="020B0604020202020204" pitchFamily="34" charset="0"/>
                <a:cs typeface="Arial" panose="020B0604020202020204" pitchFamily="34" charset="0"/>
              </a:rPr>
              <a:t> lives on a boat, but her mother has always been oddly anxious to keep her out of the water. It is only when Emily has her first school swimming lesson that she discovers why: as soon as she gets into the water, she grows a tail!</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Soon Emily discovers a glorious underwater world of fishes, coral, shipwrecks and mermaids, and, best of all, she finds a best friend! With mermaid Shona </a:t>
            </a:r>
            <a:r>
              <a:rPr lang="en-GB" sz="2400" dirty="0" err="1">
                <a:latin typeface="Arial" panose="020B0604020202020204" pitchFamily="34" charset="0"/>
                <a:cs typeface="Arial" panose="020B0604020202020204" pitchFamily="34" charset="0"/>
              </a:rPr>
              <a:t>Silkfin</a:t>
            </a:r>
            <a:r>
              <a:rPr lang="en-GB" sz="2400" dirty="0">
                <a:latin typeface="Arial" panose="020B0604020202020204" pitchFamily="34" charset="0"/>
                <a:cs typeface="Arial" panose="020B0604020202020204" pitchFamily="34" charset="0"/>
              </a:rPr>
              <a:t> by her side, Emily uncovers a surprising family secret and embarks on a quest to reunite her mum and dad.</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349188" y="612097"/>
            <a:ext cx="8445624" cy="1143000"/>
          </a:xfrm>
        </p:spPr>
        <p:txBody>
          <a:bodyPr anchor="t" anchorCtr="0"/>
          <a:lstStyle/>
          <a:p>
            <a:pPr algn="l"/>
            <a:r>
              <a:rPr lang="en-US" b="1" dirty="0">
                <a:solidFill>
                  <a:schemeClr val="bg1"/>
                </a:solidFill>
                <a:latin typeface="Arial" panose="020B0604020202020204" pitchFamily="34" charset="0"/>
                <a:cs typeface="Arial" panose="020B0604020202020204" pitchFamily="34" charset="0"/>
              </a:rPr>
              <a:t>Book blurb examples: part one</a:t>
            </a:r>
          </a:p>
        </p:txBody>
      </p:sp>
      <p:sp>
        <p:nvSpPr>
          <p:cNvPr id="7" name="Title 7"/>
          <p:cNvSpPr txBox="1">
            <a:spLocks/>
          </p:cNvSpPr>
          <p:nvPr/>
        </p:nvSpPr>
        <p:spPr>
          <a:xfrm>
            <a:off x="349188" y="197768"/>
            <a:ext cx="8229600" cy="114300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Arial" panose="020B0604020202020204" pitchFamily="34" charset="0"/>
                <a:cs typeface="Arial" panose="020B0604020202020204" pitchFamily="34" charset="0"/>
              </a:rPr>
              <a:t>Can you guess the genre?</a:t>
            </a:r>
          </a:p>
        </p:txBody>
      </p:sp>
    </p:spTree>
    <p:extLst>
      <p:ext uri="{BB962C8B-B14F-4D97-AF65-F5344CB8AC3E}">
        <p14:creationId xmlns:p14="http://schemas.microsoft.com/office/powerpoint/2010/main" val="227302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295401"/>
            <a:ext cx="8229600" cy="4495800"/>
          </a:xfrm>
        </p:spPr>
        <p:txBody>
          <a:bodyPr vert="horz">
            <a:noAutofit/>
          </a:bodyPr>
          <a:lstStyle/>
          <a:p>
            <a:pPr marL="0" indent="0">
              <a:buNone/>
            </a:pPr>
            <a:r>
              <a:rPr lang="en-US" sz="2600" b="1" dirty="0">
                <a:latin typeface="Arial" panose="020B0604020202020204" pitchFamily="34" charset="0"/>
                <a:cs typeface="Arial" panose="020B0604020202020204" pitchFamily="34" charset="0"/>
              </a:rPr>
              <a:t>Book 2</a:t>
            </a:r>
            <a:r>
              <a:rPr lang="en-US" sz="26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Emmy</a:t>
            </a:r>
            <a:r>
              <a:rPr lang="en-GB" sz="2400" dirty="0">
                <a:latin typeface="Arial" panose="020B0604020202020204" pitchFamily="34" charset="0"/>
                <a:cs typeface="Arial" panose="020B0604020202020204" pitchFamily="34" charset="0"/>
              </a:rPr>
              <a:t> is brilliant at the computer game, Illusory Isles. Her avatar is a powerful fire elemental with magma claws and flaming breath. Life at school is the exact opposite. </a:t>
            </a:r>
            <a:r>
              <a:rPr lang="en-GB" sz="2400" dirty="0" err="1">
                <a:latin typeface="Arial" panose="020B0604020202020204" pitchFamily="34" charset="0"/>
                <a:cs typeface="Arial" panose="020B0604020202020204" pitchFamily="34" charset="0"/>
              </a:rPr>
              <a:t>Emmy</a:t>
            </a:r>
            <a:r>
              <a:rPr lang="en-GB" sz="2400" dirty="0">
                <a:latin typeface="Arial" panose="020B0604020202020204" pitchFamily="34" charset="0"/>
                <a:cs typeface="Arial" panose="020B0604020202020204" pitchFamily="34" charset="0"/>
              </a:rPr>
              <a:t> is friendless and bullied by Vanessa AKA the Queen of Mean. To Vanessa and her gang, </a:t>
            </a:r>
            <a:r>
              <a:rPr lang="en-GB" sz="2400" dirty="0" err="1">
                <a:latin typeface="Arial" panose="020B0604020202020204" pitchFamily="34" charset="0"/>
                <a:cs typeface="Arial" panose="020B0604020202020204" pitchFamily="34" charset="0"/>
              </a:rPr>
              <a:t>Emmy</a:t>
            </a:r>
            <a:r>
              <a:rPr lang="en-GB" sz="2400" dirty="0">
                <a:latin typeface="Arial" panose="020B0604020202020204" pitchFamily="34" charset="0"/>
                <a:cs typeface="Arial" panose="020B0604020202020204" pitchFamily="34" charset="0"/>
              </a:rPr>
              <a:t> is a weirdo with bad handwriting, horrible fashion sense and no dad.</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But if </a:t>
            </a:r>
            <a:r>
              <a:rPr lang="en-GB" sz="2400" dirty="0" err="1">
                <a:latin typeface="Arial" panose="020B0604020202020204" pitchFamily="34" charset="0"/>
                <a:cs typeface="Arial" panose="020B0604020202020204" pitchFamily="34" charset="0"/>
              </a:rPr>
              <a:t>Emmy</a:t>
            </a:r>
            <a:r>
              <a:rPr lang="en-GB" sz="2400" dirty="0">
                <a:latin typeface="Arial" panose="020B0604020202020204" pitchFamily="34" charset="0"/>
                <a:cs typeface="Arial" panose="020B0604020202020204" pitchFamily="34" charset="0"/>
              </a:rPr>
              <a:t> can take on the Mulch Queen online, perhaps she can also find a way to take on Vanessa too? </a:t>
            </a:r>
            <a:r>
              <a:rPr lang="en-GB" sz="2400" dirty="0" err="1">
                <a:latin typeface="Arial" panose="020B0604020202020204" pitchFamily="34" charset="0"/>
                <a:cs typeface="Arial" panose="020B0604020202020204" pitchFamily="34" charset="0"/>
              </a:rPr>
              <a:t>Emmy</a:t>
            </a:r>
            <a:r>
              <a:rPr lang="en-GB" sz="2400" dirty="0">
                <a:latin typeface="Arial" panose="020B0604020202020204" pitchFamily="34" charset="0"/>
                <a:cs typeface="Arial" panose="020B0604020202020204" pitchFamily="34" charset="0"/>
              </a:rPr>
              <a:t> decides to level up and solve this challenge alone. </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174340" y="696900"/>
            <a:ext cx="8795320" cy="1143000"/>
          </a:xfrm>
        </p:spPr>
        <p:txBody>
          <a:bodyPr anchor="t" anchorCtr="0"/>
          <a:lstStyle/>
          <a:p>
            <a:pPr algn="l"/>
            <a:r>
              <a:rPr lang="en-US" b="1" dirty="0">
                <a:solidFill>
                  <a:schemeClr val="bg1"/>
                </a:solidFill>
                <a:latin typeface="Arial" panose="020B0604020202020204" pitchFamily="34" charset="0"/>
                <a:cs typeface="Arial" panose="020B0604020202020204" pitchFamily="34" charset="0"/>
              </a:rPr>
              <a:t>Book blurb examples: part two</a:t>
            </a:r>
          </a:p>
        </p:txBody>
      </p:sp>
      <p:sp>
        <p:nvSpPr>
          <p:cNvPr id="7" name="Title 7"/>
          <p:cNvSpPr txBox="1">
            <a:spLocks/>
          </p:cNvSpPr>
          <p:nvPr/>
        </p:nvSpPr>
        <p:spPr>
          <a:xfrm>
            <a:off x="381000" y="200299"/>
            <a:ext cx="8229600" cy="114300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Arial" panose="020B0604020202020204" pitchFamily="34" charset="0"/>
                <a:cs typeface="Arial" panose="020B0604020202020204" pitchFamily="34" charset="0"/>
              </a:rPr>
              <a:t>Can you guess the genre?</a:t>
            </a:r>
          </a:p>
        </p:txBody>
      </p:sp>
    </p:spTree>
    <p:extLst>
      <p:ext uri="{BB962C8B-B14F-4D97-AF65-F5344CB8AC3E}">
        <p14:creationId xmlns:p14="http://schemas.microsoft.com/office/powerpoint/2010/main" val="318755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295401"/>
            <a:ext cx="8229600" cy="4495800"/>
          </a:xfrm>
        </p:spPr>
        <p:txBody>
          <a:bodyPr vert="horz">
            <a:noAutofit/>
          </a:bodyPr>
          <a:lstStyle/>
          <a:p>
            <a:pPr marL="0" indent="0">
              <a:buNone/>
            </a:pPr>
            <a:r>
              <a:rPr lang="en-US" sz="2400" b="1" dirty="0">
                <a:latin typeface="Arial" panose="020B0604020202020204" pitchFamily="34" charset="0"/>
                <a:cs typeface="Arial" panose="020B0604020202020204" pitchFamily="34" charset="0"/>
              </a:rPr>
              <a:t>Book 3</a:t>
            </a:r>
            <a:r>
              <a:rPr lang="en-US"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Bert loves playing football. He dreams of being a professional footballer for his local side West Farthing F.C. There is just one problem. Bert is a chicken.</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Bert lives on Manor Side Farm where the other chickens make fun of him for being different </a:t>
            </a:r>
            <a:r>
              <a:rPr lang="en-GB" dirty="0"/>
              <a:t>– </a:t>
            </a:r>
            <a:r>
              <a:rPr lang="en-GB" sz="2400" dirty="0">
                <a:latin typeface="Arial" panose="020B0604020202020204" pitchFamily="34" charset="0"/>
                <a:cs typeface="Arial" panose="020B0604020202020204" pitchFamily="34" charset="0"/>
              </a:rPr>
              <a:t>a chicken should not play football, they say </a:t>
            </a:r>
            <a:r>
              <a:rPr lang="en-GB" dirty="0"/>
              <a:t>– </a:t>
            </a:r>
            <a:r>
              <a:rPr lang="en-GB" sz="2400" dirty="0">
                <a:latin typeface="Arial" panose="020B0604020202020204" pitchFamily="34" charset="0"/>
                <a:cs typeface="Arial" panose="020B0604020202020204" pitchFamily="34" charset="0"/>
              </a:rPr>
              <a:t>but despite this, it is still Bert's dream. After a chance visit to the farm by Gerald Fox, the manager of West Farthing F.C., Bert is talent spotted and offered a try out. Gerald wants Bert to be their secret weapon in an upcoming game. . .</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146720" y="573172"/>
            <a:ext cx="9155360" cy="1143000"/>
          </a:xfrm>
        </p:spPr>
        <p:txBody>
          <a:bodyPr anchor="t" anchorCtr="0"/>
          <a:lstStyle/>
          <a:p>
            <a:pPr algn="l"/>
            <a:r>
              <a:rPr lang="en-US" b="1" dirty="0">
                <a:solidFill>
                  <a:schemeClr val="bg1"/>
                </a:solidFill>
                <a:latin typeface="Arial" panose="020B0604020202020204" pitchFamily="34" charset="0"/>
                <a:cs typeface="Arial" panose="020B0604020202020204" pitchFamily="34" charset="0"/>
              </a:rPr>
              <a:t>Book blurb examples: part three</a:t>
            </a:r>
          </a:p>
        </p:txBody>
      </p:sp>
      <p:sp>
        <p:nvSpPr>
          <p:cNvPr id="7" name="Title 7"/>
          <p:cNvSpPr txBox="1">
            <a:spLocks/>
          </p:cNvSpPr>
          <p:nvPr/>
        </p:nvSpPr>
        <p:spPr>
          <a:xfrm>
            <a:off x="344016" y="180705"/>
            <a:ext cx="8229600" cy="114300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Arial" panose="020B0604020202020204" pitchFamily="34" charset="0"/>
                <a:cs typeface="Arial" panose="020B0604020202020204" pitchFamily="34" charset="0"/>
              </a:rPr>
              <a:t>Can you guess the genre?</a:t>
            </a:r>
          </a:p>
        </p:txBody>
      </p:sp>
    </p:spTree>
    <p:extLst>
      <p:ext uri="{BB962C8B-B14F-4D97-AF65-F5344CB8AC3E}">
        <p14:creationId xmlns:p14="http://schemas.microsoft.com/office/powerpoint/2010/main" val="2841189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468115"/>
            <a:ext cx="8229600" cy="4495800"/>
          </a:xfrm>
        </p:spPr>
        <p:txBody>
          <a:bodyPr vert="horz">
            <a:noAutofit/>
          </a:bodyPr>
          <a:lstStyle/>
          <a:p>
            <a:r>
              <a:rPr lang="en-GB" sz="3600" dirty="0">
                <a:latin typeface="Arial" panose="020B0604020202020204" pitchFamily="34" charset="0"/>
                <a:cs typeface="Arial" panose="020B0604020202020204" pitchFamily="34" charset="0"/>
              </a:rPr>
              <a:t>What genres did you like the most?</a:t>
            </a:r>
          </a:p>
          <a:p>
            <a:r>
              <a:rPr lang="en-GB" sz="3600" dirty="0">
                <a:latin typeface="Arial" panose="020B0604020202020204" pitchFamily="34" charset="0"/>
                <a:cs typeface="Arial" panose="020B0604020202020204" pitchFamily="34" charset="0"/>
              </a:rPr>
              <a:t>Which covers were easiest to guess?</a:t>
            </a:r>
          </a:p>
          <a:p>
            <a:r>
              <a:rPr lang="en-GB" sz="3600" dirty="0">
                <a:latin typeface="Arial" panose="020B0604020202020204" pitchFamily="34" charset="0"/>
                <a:cs typeface="Arial" panose="020B0604020202020204" pitchFamily="34" charset="0"/>
              </a:rPr>
              <a:t>Which blurbs were easiest to guess?</a:t>
            </a:r>
          </a:p>
          <a:p>
            <a:r>
              <a:rPr lang="en-GB" sz="3600" dirty="0">
                <a:latin typeface="Arial" panose="020B0604020202020204" pitchFamily="34" charset="0"/>
                <a:cs typeface="Arial" panose="020B0604020202020204" pitchFamily="34" charset="0"/>
              </a:rPr>
              <a:t>Is it easier to guess from a cover or a blurb?</a:t>
            </a:r>
            <a:endParaRPr lang="en-US" sz="36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Genre guessing</a:t>
            </a:r>
          </a:p>
        </p:txBody>
      </p:sp>
    </p:spTree>
    <p:extLst>
      <p:ext uri="{BB962C8B-B14F-4D97-AF65-F5344CB8AC3E}">
        <p14:creationId xmlns:p14="http://schemas.microsoft.com/office/powerpoint/2010/main" val="328936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44408" y="6093296"/>
            <a:ext cx="658416" cy="441014"/>
          </a:xfrm>
          <a:prstGeom prst="rect">
            <a:avLst/>
          </a:prstGeom>
        </p:spPr>
      </p:pic>
      <p:pic>
        <p:nvPicPr>
          <p:cNvPr id="12" name="Content Placeholder 4" descr="decorative picture&#10;"/>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645699" y="1484784"/>
            <a:ext cx="2478501" cy="3733800"/>
          </a:xfrm>
        </p:spPr>
      </p:pic>
      <p:sp>
        <p:nvSpPr>
          <p:cNvPr id="8" name="Content Placeholder 7"/>
          <p:cNvSpPr>
            <a:spLocks noGrp="1"/>
          </p:cNvSpPr>
          <p:nvPr>
            <p:ph sz="half" idx="2"/>
          </p:nvPr>
        </p:nvSpPr>
        <p:spPr>
          <a:xfrm>
            <a:off x="3491880" y="1295401"/>
            <a:ext cx="5194920" cy="3733800"/>
          </a:xfrm>
        </p:spPr>
        <p:txBody>
          <a:bodyPr/>
          <a:lstStyle/>
          <a:p>
            <a:pPr marL="0" indent="0">
              <a:buNone/>
            </a:pPr>
            <a:r>
              <a:rPr lang="en-US" sz="2400" dirty="0">
                <a:latin typeface="Arial" panose="020B0604020202020204" pitchFamily="34" charset="0"/>
                <a:cs typeface="Arial" panose="020B0604020202020204" pitchFamily="34" charset="0"/>
              </a:rPr>
              <a:t>Work with a talk partner. You have three minutes.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Write down:</a:t>
            </a:r>
          </a:p>
          <a:p>
            <a:r>
              <a:rPr lang="en-US" sz="2400" dirty="0">
                <a:latin typeface="Arial" panose="020B0604020202020204" pitchFamily="34" charset="0"/>
                <a:cs typeface="Arial" panose="020B0604020202020204" pitchFamily="34" charset="0"/>
              </a:rPr>
              <a:t>Your three </a:t>
            </a:r>
            <a:r>
              <a:rPr lang="en-US" sz="2400" dirty="0" err="1">
                <a:latin typeface="Arial" panose="020B0604020202020204" pitchFamily="34" charset="0"/>
                <a:cs typeface="Arial" panose="020B0604020202020204" pitchFamily="34" charset="0"/>
              </a:rPr>
              <a:t>favourite</a:t>
            </a:r>
            <a:r>
              <a:rPr lang="en-US" sz="2400" dirty="0">
                <a:latin typeface="Arial" panose="020B0604020202020204" pitchFamily="34" charset="0"/>
                <a:cs typeface="Arial" panose="020B0604020202020204" pitchFamily="34" charset="0"/>
              </a:rPr>
              <a:t> crisp </a:t>
            </a:r>
            <a:r>
              <a:rPr lang="en-US" sz="2400" dirty="0" err="1">
                <a:latin typeface="Arial" panose="020B0604020202020204" pitchFamily="34" charset="0"/>
                <a:cs typeface="Arial" panose="020B0604020202020204" pitchFamily="34" charset="0"/>
              </a:rPr>
              <a:t>flavours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Your three least </a:t>
            </a:r>
            <a:r>
              <a:rPr lang="en-US" sz="2400" dirty="0" err="1">
                <a:latin typeface="Arial" panose="020B0604020202020204" pitchFamily="34" charset="0"/>
                <a:cs typeface="Arial" panose="020B0604020202020204" pitchFamily="34" charset="0"/>
              </a:rPr>
              <a:t>favourite</a:t>
            </a:r>
            <a:r>
              <a:rPr lang="en-US" sz="2400" dirty="0">
                <a:latin typeface="Arial" panose="020B0604020202020204" pitchFamily="34" charset="0"/>
                <a:cs typeface="Arial" panose="020B0604020202020204" pitchFamily="34" charset="0"/>
              </a:rPr>
              <a:t> crisp </a:t>
            </a:r>
            <a:r>
              <a:rPr lang="en-US" sz="2400" dirty="0" err="1">
                <a:latin typeface="Arial" panose="020B0604020202020204" pitchFamily="34" charset="0"/>
                <a:cs typeface="Arial" panose="020B0604020202020204" pitchFamily="34" charset="0"/>
              </a:rPr>
              <a:t>flavours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Explain your choices to your partner and be ready to share your lists.</a:t>
            </a:r>
          </a:p>
        </p:txBody>
      </p:sp>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Warm up </a:t>
            </a:r>
            <a:r>
              <a:rPr lang="en-US" b="1" dirty="0">
                <a:latin typeface="Arial" panose="020B0604020202020204" pitchFamily="34" charset="0"/>
                <a:cs typeface="Arial" panose="020B0604020202020204" pitchFamily="34" charset="0"/>
              </a:rPr>
              <a:t>a</a:t>
            </a:r>
            <a:r>
              <a:rPr lang="en-US" sz="4400" b="1" dirty="0">
                <a:latin typeface="Arial" panose="020B0604020202020204" pitchFamily="34" charset="0"/>
                <a:cs typeface="Arial" panose="020B0604020202020204" pitchFamily="34" charset="0"/>
              </a:rPr>
              <a:t>ctivity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295401"/>
            <a:ext cx="8229600" cy="4495800"/>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Use tally marks to find the most and least popular crisps.</a:t>
            </a: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Results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295401"/>
            <a:ext cx="8229600" cy="4495800"/>
          </a:xfrm>
        </p:spPr>
        <p:txBody>
          <a:bodyPr vert="horz">
            <a:normAutofit lnSpcReduction="10000"/>
          </a:bodyPr>
          <a:lstStyle/>
          <a:p>
            <a:pPr marL="0" indent="0"/>
            <a:r>
              <a:rPr lang="en-US" sz="2800" dirty="0">
                <a:latin typeface="Arial" panose="020B0604020202020204" pitchFamily="34" charset="0"/>
                <a:cs typeface="Arial" panose="020B0604020202020204" pitchFamily="34" charset="0"/>
              </a:rPr>
              <a:t> How many different </a:t>
            </a:r>
            <a:r>
              <a:rPr lang="en-US" sz="2800" dirty="0" err="1">
                <a:latin typeface="Arial" panose="020B0604020202020204" pitchFamily="34" charset="0"/>
                <a:cs typeface="Arial" panose="020B0604020202020204" pitchFamily="34" charset="0"/>
              </a:rPr>
              <a:t>flavours</a:t>
            </a:r>
            <a:r>
              <a:rPr lang="en-US" sz="2800" dirty="0">
                <a:latin typeface="Arial" panose="020B0604020202020204" pitchFamily="34" charset="0"/>
                <a:cs typeface="Arial" panose="020B0604020202020204" pitchFamily="34" charset="0"/>
              </a:rPr>
              <a:t> did you like as a class?</a:t>
            </a:r>
          </a:p>
          <a:p>
            <a:pPr marL="0" indent="0"/>
            <a:r>
              <a:rPr lang="en-US" sz="2800" dirty="0">
                <a:latin typeface="Arial" panose="020B0604020202020204" pitchFamily="34" charset="0"/>
                <a:cs typeface="Arial" panose="020B0604020202020204" pitchFamily="34" charset="0"/>
              </a:rPr>
              <a:t> Did you agree on the worst </a:t>
            </a:r>
            <a:r>
              <a:rPr lang="en-US" sz="2800" dirty="0" err="1">
                <a:latin typeface="Arial" panose="020B0604020202020204" pitchFamily="34" charset="0"/>
                <a:cs typeface="Arial" panose="020B0604020202020204" pitchFamily="34" charset="0"/>
              </a:rPr>
              <a:t>flavoured</a:t>
            </a:r>
            <a:r>
              <a:rPr lang="en-US" sz="2800" dirty="0">
                <a:latin typeface="Arial" panose="020B0604020202020204" pitchFamily="34" charset="0"/>
                <a:cs typeface="Arial" panose="020B0604020202020204" pitchFamily="34" charset="0"/>
              </a:rPr>
              <a:t> crisps?</a:t>
            </a:r>
          </a:p>
          <a:p>
            <a:pPr marL="0" indent="0">
              <a:lnSpc>
                <a:spcPct val="150000"/>
              </a:lnSpc>
              <a:buNone/>
            </a:pP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With your partner write </a:t>
            </a:r>
            <a:r>
              <a:rPr lang="en-GB" sz="2800" dirty="0">
                <a:latin typeface="Arial" panose="020B0604020202020204" pitchFamily="34" charset="0"/>
                <a:cs typeface="Arial" panose="020B0604020202020204" pitchFamily="34" charset="0"/>
              </a:rPr>
              <a:t>down as many things as you can that come in different varieties, flavours, kinds, types, tastes or styles. You have three minutes!</a:t>
            </a:r>
          </a:p>
          <a:p>
            <a:pPr marL="0" indent="0">
              <a:buNone/>
            </a:pPr>
            <a:endParaRPr lang="en-US" sz="2800" dirty="0">
              <a:latin typeface="Helvetica Neue"/>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Results</a:t>
            </a:r>
            <a:r>
              <a:rPr lang="en-US" b="1" dirty="0">
                <a:solidFill>
                  <a:srgbClr val="FFFFFF"/>
                </a:solidFill>
                <a:latin typeface="Arial" panose="020B0604020202020204" pitchFamily="34" charset="0"/>
                <a:cs typeface="Arial" panose="020B0604020202020204" pitchFamily="34" charset="0"/>
              </a:rPr>
              <a:t>: part two</a:t>
            </a:r>
          </a:p>
        </p:txBody>
      </p:sp>
    </p:spTree>
    <p:extLst>
      <p:ext uri="{BB962C8B-B14F-4D97-AF65-F5344CB8AC3E}">
        <p14:creationId xmlns:p14="http://schemas.microsoft.com/office/powerpoint/2010/main" val="47679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pic>
        <p:nvPicPr>
          <p:cNvPr id="3074" name="Picture 2" descr="Cartoon ice cream cone"/>
          <p:cNvPicPr>
            <a:picLocks noChangeAspect="1" noChangeArrowheads="1"/>
          </p:cNvPicPr>
          <p:nvPr/>
        </p:nvPicPr>
        <p:blipFill rotWithShape="1">
          <a:blip r:embed="rId4">
            <a:extLst>
              <a:ext uri="{28A0092B-C50C-407E-A947-70E740481C1C}">
                <a14:useLocalDpi xmlns:a14="http://schemas.microsoft.com/office/drawing/2010/main" val="0"/>
              </a:ext>
            </a:extLst>
          </a:blip>
          <a:srcRect l="22691" t="9573" r="23964" b="7983"/>
          <a:stretch/>
        </p:blipFill>
        <p:spPr bwMode="auto">
          <a:xfrm rot="20425703">
            <a:off x="6660231" y="1268760"/>
            <a:ext cx="1872209" cy="28934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rtoon music notes"/>
          <p:cNvPicPr>
            <a:picLocks noChangeAspect="1" noChangeArrowheads="1"/>
          </p:cNvPicPr>
          <p:nvPr/>
        </p:nvPicPr>
        <p:blipFill rotWithShape="1">
          <a:blip r:embed="rId5">
            <a:extLst>
              <a:ext uri="{28A0092B-C50C-407E-A947-70E740481C1C}">
                <a14:useLocalDpi xmlns:a14="http://schemas.microsoft.com/office/drawing/2010/main" val="0"/>
              </a:ext>
            </a:extLst>
          </a:blip>
          <a:srcRect l="19987" t="11421" r="11484" b="8628"/>
          <a:stretch/>
        </p:blipFill>
        <p:spPr bwMode="auto">
          <a:xfrm>
            <a:off x="4572000" y="2906094"/>
            <a:ext cx="2221961" cy="2592288"/>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57200" y="1814899"/>
            <a:ext cx="8229600" cy="4495800"/>
          </a:xfrm>
        </p:spPr>
        <p:txBody>
          <a:bodyPr vert="horz">
            <a:normAutofit/>
          </a:bodyPr>
          <a:lstStyle/>
          <a:p>
            <a:pPr marL="0" indent="0"/>
            <a:r>
              <a:rPr lang="en-US" sz="4400" dirty="0">
                <a:latin typeface="Arial" panose="020B0604020202020204" pitchFamily="34" charset="0"/>
                <a:cs typeface="Arial" panose="020B0604020202020204" pitchFamily="34" charset="0"/>
              </a:rPr>
              <a:t> Ice cream</a:t>
            </a:r>
          </a:p>
          <a:p>
            <a:pPr marL="0" indent="0"/>
            <a:r>
              <a:rPr lang="en-US" sz="4400" dirty="0">
                <a:latin typeface="Arial" panose="020B0604020202020204" pitchFamily="34" charset="0"/>
                <a:cs typeface="Arial" panose="020B0604020202020204" pitchFamily="34" charset="0"/>
              </a:rPr>
              <a:t> Music</a:t>
            </a:r>
          </a:p>
          <a:p>
            <a:pPr marL="0" indent="0"/>
            <a:r>
              <a:rPr lang="en-US" sz="4400" dirty="0">
                <a:latin typeface="Arial" panose="020B0604020202020204" pitchFamily="34" charset="0"/>
                <a:cs typeface="Arial" panose="020B0604020202020204" pitchFamily="34" charset="0"/>
              </a:rPr>
              <a:t> Chocolates</a:t>
            </a:r>
          </a:p>
          <a:p>
            <a:pPr marL="0" indent="0"/>
            <a:r>
              <a:rPr lang="en-US" sz="4400" dirty="0">
                <a:latin typeface="Arial" panose="020B0604020202020204" pitchFamily="34" charset="0"/>
                <a:cs typeface="Arial" panose="020B0604020202020204" pitchFamily="34" charset="0"/>
              </a:rPr>
              <a:t> Fruit</a:t>
            </a:r>
          </a:p>
          <a:p>
            <a:pPr marL="0" indent="0"/>
            <a:r>
              <a:rPr lang="en-US" sz="4400" dirty="0">
                <a:latin typeface="Arial" panose="020B0604020202020204" pitchFamily="34" charset="0"/>
                <a:cs typeface="Arial" panose="020B0604020202020204" pitchFamily="34" charset="0"/>
              </a:rPr>
              <a:t> Video games</a:t>
            </a:r>
          </a:p>
          <a:p>
            <a:pPr marL="0" indent="0"/>
            <a:endParaRPr lang="en-US" sz="2800" dirty="0">
              <a:latin typeface="Helvetica Neue"/>
            </a:endParaRPr>
          </a:p>
        </p:txBody>
      </p:sp>
      <p:sp>
        <p:nvSpPr>
          <p:cNvPr id="8" name="Title 7"/>
          <p:cNvSpPr>
            <a:spLocks noGrp="1"/>
          </p:cNvSpPr>
          <p:nvPr>
            <p:ph type="title"/>
          </p:nvPr>
        </p:nvSpPr>
        <p:spPr/>
        <p:txBody>
          <a:bodyPr anchor="t" anchorCtr="0"/>
          <a:lstStyle/>
          <a:p>
            <a:pPr algn="l"/>
            <a:r>
              <a:rPr lang="en-GB" sz="4000" b="1" dirty="0">
                <a:latin typeface="Arial" panose="020B0604020202020204" pitchFamily="34" charset="0"/>
                <a:cs typeface="Arial" panose="020B0604020202020204" pitchFamily="34" charset="0"/>
              </a:rPr>
              <a:t>Examples of different types and flavours:</a:t>
            </a:r>
          </a:p>
        </p:txBody>
      </p:sp>
    </p:spTree>
    <p:extLst>
      <p:ext uri="{BB962C8B-B14F-4D97-AF65-F5344CB8AC3E}">
        <p14:creationId xmlns:p14="http://schemas.microsoft.com/office/powerpoint/2010/main" val="372606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1295401"/>
            <a:ext cx="8229600" cy="4495800"/>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Books come in different ‘</a:t>
            </a:r>
            <a:r>
              <a:rPr lang="en-US" sz="2800" dirty="0" err="1">
                <a:latin typeface="Arial" panose="020B0604020202020204" pitchFamily="34" charset="0"/>
                <a:cs typeface="Arial" panose="020B0604020202020204" pitchFamily="34" charset="0"/>
              </a:rPr>
              <a:t>flavours</a:t>
            </a:r>
            <a:r>
              <a:rPr lang="en-US" sz="2800" dirty="0">
                <a:latin typeface="Arial" panose="020B0604020202020204" pitchFamily="34" charset="0"/>
                <a:cs typeface="Arial" panose="020B0604020202020204" pitchFamily="34" charset="0"/>
              </a:rPr>
              <a:t>’ too which we call </a:t>
            </a:r>
            <a:r>
              <a:rPr lang="en-US" sz="2800" b="1" dirty="0">
                <a:latin typeface="Arial" panose="020B0604020202020204" pitchFamily="34" charset="0"/>
                <a:cs typeface="Arial" panose="020B0604020202020204" pitchFamily="34" charset="0"/>
              </a:rPr>
              <a:t>genres</a:t>
            </a:r>
            <a:r>
              <a:rPr lang="en-US" sz="2800" dirty="0">
                <a:latin typeface="Arial" panose="020B0604020202020204" pitchFamily="34" charset="0"/>
                <a:cs typeface="Arial" panose="020B0604020202020204" pitchFamily="34" charset="0"/>
              </a:rPr>
              <a:t>.</a:t>
            </a:r>
          </a:p>
          <a:p>
            <a:pPr marL="0" indent="0"/>
            <a:endParaRPr lang="en-US" sz="2800" dirty="0">
              <a:latin typeface="Arial" panose="020B0604020202020204" pitchFamily="34" charset="0"/>
              <a:cs typeface="Arial" panose="020B0604020202020204" pitchFamily="34" charset="0"/>
            </a:endParaRPr>
          </a:p>
          <a:p>
            <a:pPr marL="0" indent="0">
              <a:buNone/>
            </a:pPr>
            <a:r>
              <a:rPr lang="en-US" sz="2800" b="1" dirty="0">
                <a:latin typeface="Helvetica Neue"/>
              </a:rPr>
              <a:t>Genre</a:t>
            </a:r>
            <a:r>
              <a:rPr lang="en-US" sz="2800" dirty="0">
                <a:latin typeface="Helvetica Neue"/>
              </a:rPr>
              <a:t>, noun: a style or category of art, music or literature.</a:t>
            </a:r>
            <a:br>
              <a:rPr lang="en-US" sz="2800" dirty="0">
                <a:latin typeface="Helvetica Neue"/>
              </a:rPr>
            </a:br>
            <a:br>
              <a:rPr lang="en-US" sz="2800" dirty="0">
                <a:latin typeface="Helvetica Neue"/>
              </a:rPr>
            </a:br>
            <a:r>
              <a:rPr lang="en-US" sz="2800" dirty="0">
                <a:latin typeface="Helvetica Neue"/>
              </a:rPr>
              <a:t>How many genres can you and your partner think of? You have three minutes!</a:t>
            </a: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Genre</a:t>
            </a:r>
          </a:p>
        </p:txBody>
      </p:sp>
    </p:spTree>
    <p:extLst>
      <p:ext uri="{BB962C8B-B14F-4D97-AF65-F5344CB8AC3E}">
        <p14:creationId xmlns:p14="http://schemas.microsoft.com/office/powerpoint/2010/main" val="161565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44408" y="6093296"/>
            <a:ext cx="658416" cy="441014"/>
          </a:xfrm>
          <a:prstGeom prst="rect">
            <a:avLst/>
          </a:prstGeom>
        </p:spPr>
      </p:pic>
      <p:sp>
        <p:nvSpPr>
          <p:cNvPr id="9" name="Vertical Text Placeholder 8"/>
          <p:cNvSpPr>
            <a:spLocks noGrp="1"/>
          </p:cNvSpPr>
          <p:nvPr>
            <p:ph type="body" orient="vert" idx="1"/>
          </p:nvPr>
        </p:nvSpPr>
        <p:spPr>
          <a:xfrm>
            <a:off x="457200" y="4581127"/>
            <a:ext cx="8229600" cy="1210073"/>
          </a:xfrm>
        </p:spPr>
        <p:txBody>
          <a:bodyPr vert="horz">
            <a:normAutofit/>
          </a:bodyPr>
          <a:lstStyle/>
          <a:p>
            <a:pPr marL="0" indent="0">
              <a:buNone/>
            </a:pPr>
            <a:r>
              <a:rPr lang="en-GB" sz="2800" dirty="0">
                <a:latin typeface="Arial" panose="020B0604020202020204" pitchFamily="34" charset="0"/>
                <a:cs typeface="Arial" panose="020B0604020202020204" pitchFamily="34" charset="0"/>
              </a:rPr>
              <a:t>Scottish Book Trust's free reading app developed by young people, for young people.</a:t>
            </a:r>
          </a:p>
        </p:txBody>
      </p:sp>
      <p:sp>
        <p:nvSpPr>
          <p:cNvPr id="8" name="Title 7"/>
          <p:cNvSpPr>
            <a:spLocks noGrp="1"/>
          </p:cNvSpPr>
          <p:nvPr>
            <p:ph type="title"/>
          </p:nvPr>
        </p:nvSpPr>
        <p:spPr>
          <a:xfrm>
            <a:off x="457200" y="3740223"/>
            <a:ext cx="8229600" cy="840904"/>
          </a:xfrm>
        </p:spPr>
        <p:txBody>
          <a:bodyPr anchor="t" anchorCtr="0"/>
          <a:lstStyle/>
          <a:p>
            <a:pPr algn="l"/>
            <a:r>
              <a:rPr lang="en-US" b="1" dirty="0" err="1">
                <a:latin typeface="Arial" panose="020B0604020202020204" pitchFamily="34" charset="0"/>
                <a:cs typeface="Arial" panose="020B0604020202020204" pitchFamily="34" charset="0"/>
              </a:rPr>
              <a:t>Bookzilla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01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11" name="Vertical Text Placeholder 8"/>
          <p:cNvSpPr txBox="1">
            <a:spLocks/>
          </p:cNvSpPr>
          <p:nvPr/>
        </p:nvSpPr>
        <p:spPr>
          <a:xfrm>
            <a:off x="6219800" y="1570038"/>
            <a:ext cx="2162200" cy="5116672"/>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Graphic Novels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Environmental</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Heart Breakers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Humans Aren’t Illegal </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Scots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Your Books as Movies</a:t>
            </a:r>
          </a:p>
        </p:txBody>
      </p:sp>
      <p:sp>
        <p:nvSpPr>
          <p:cNvPr id="7" name="Vertical Text Placeholder 8"/>
          <p:cNvSpPr txBox="1">
            <a:spLocks/>
          </p:cNvSpPr>
          <p:nvPr/>
        </p:nvSpPr>
        <p:spPr>
          <a:xfrm>
            <a:off x="3490900" y="1570038"/>
            <a:ext cx="2162200" cy="4495800"/>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Shelf Help</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Biographies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Scary Stories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Discover Facts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Family Friends</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Gaelic</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Idols</a:t>
            </a:r>
          </a:p>
        </p:txBody>
      </p:sp>
      <p:sp>
        <p:nvSpPr>
          <p:cNvPr id="10" name="Vertical Text Placeholder 8"/>
          <p:cNvSpPr txBox="1">
            <a:spLocks/>
          </p:cNvSpPr>
          <p:nvPr/>
        </p:nvSpPr>
        <p:spPr>
          <a:xfrm>
            <a:off x="762000" y="1570038"/>
            <a:ext cx="2162200" cy="4495800"/>
          </a:xfrm>
          <a:prstGeom prst="rect">
            <a:avLst/>
          </a:prstGeom>
        </p:spPr>
        <p:txBody>
          <a:bodyPr vert="horz">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Adventure and Mystery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Laugh Out Loud</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Sport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All Things Magical</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History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Poetry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Classics</a:t>
            </a:r>
          </a:p>
        </p:txBody>
      </p:sp>
      <p:sp>
        <p:nvSpPr>
          <p:cNvPr id="8" name="Title 7"/>
          <p:cNvSpPr>
            <a:spLocks noGrp="1"/>
          </p:cNvSpPr>
          <p:nvPr>
            <p:ph type="title"/>
          </p:nvPr>
        </p:nvSpPr>
        <p:spPr/>
        <p:txBody>
          <a:bodyPr anchor="t" anchorCtr="0"/>
          <a:lstStyle/>
          <a:p>
            <a:pPr algn="l"/>
            <a:r>
              <a:rPr lang="en-US" b="1" dirty="0" err="1">
                <a:latin typeface="Arial" panose="020B0604020202020204" pitchFamily="34" charset="0"/>
                <a:cs typeface="Arial" panose="020B0604020202020204" pitchFamily="34" charset="0"/>
              </a:rPr>
              <a:t>Bookzilla</a:t>
            </a:r>
            <a:r>
              <a:rPr lang="en-US" b="1" dirty="0">
                <a:latin typeface="Arial" panose="020B0604020202020204" pitchFamily="34" charset="0"/>
                <a:cs typeface="Arial" panose="020B0604020202020204" pitchFamily="34" charset="0"/>
              </a:rPr>
              <a:t> genres</a:t>
            </a:r>
          </a:p>
        </p:txBody>
      </p:sp>
    </p:spTree>
    <p:extLst>
      <p:ext uri="{BB962C8B-B14F-4D97-AF65-F5344CB8AC3E}">
        <p14:creationId xmlns:p14="http://schemas.microsoft.com/office/powerpoint/2010/main" val="974803193"/>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T Presentation Templates - Arial - 2022 update" id="{0F9329FF-EA1F-4F7C-BB9C-5CBBC98AAA69}" vid="{262675A2-D1EF-4D86-8220-CA5C4A9AF3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28C8DBA4F7F409A8C0879ABE479A3" ma:contentTypeVersion="14" ma:contentTypeDescription="Create a new document." ma:contentTypeScope="" ma:versionID="492acacd3c1d588ebe176654b504089a">
  <xsd:schema xmlns:xsd="http://www.w3.org/2001/XMLSchema" xmlns:xs="http://www.w3.org/2001/XMLSchema" xmlns:p="http://schemas.microsoft.com/office/2006/metadata/properties" xmlns:ns3="3b4e6ee8-dd46-43cd-a350-da521d9f7ecc" xmlns:ns4="a22107f3-50fc-46bd-8999-4e68d7f3d6ae" targetNamespace="http://schemas.microsoft.com/office/2006/metadata/properties" ma:root="true" ma:fieldsID="a422c14bb4e149654b0c719c0d50356a" ns3:_="" ns4:_="">
    <xsd:import namespace="3b4e6ee8-dd46-43cd-a350-da521d9f7ecc"/>
    <xsd:import namespace="a22107f3-50fc-46bd-8999-4e68d7f3d6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e6ee8-dd46-43cd-a350-da521d9f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107f3-50fc-46bd-8999-4e68d7f3d6a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9BF43-8148-4DA6-9A34-9C077888942C}">
  <ds:schemaRefs>
    <ds:schemaRef ds:uri="http://schemas.microsoft.com/sharepoint/v3/contenttype/forms"/>
  </ds:schemaRefs>
</ds:datastoreItem>
</file>

<file path=customXml/itemProps2.xml><?xml version="1.0" encoding="utf-8"?>
<ds:datastoreItem xmlns:ds="http://schemas.openxmlformats.org/officeDocument/2006/customXml" ds:itemID="{46F97625-ABD1-4CBA-9B25-3FC4D1B07399}">
  <ds:schemaRefs>
    <ds:schemaRef ds:uri="http://schemas.microsoft.com/office/infopath/2007/PartnerControls"/>
    <ds:schemaRef ds:uri="http://purl.org/dc/terms/"/>
    <ds:schemaRef ds:uri="http://schemas.microsoft.com/office/2006/metadata/properties"/>
    <ds:schemaRef ds:uri="a22107f3-50fc-46bd-8999-4e68d7f3d6ae"/>
    <ds:schemaRef ds:uri="http://schemas.microsoft.com/office/2006/documentManagement/types"/>
    <ds:schemaRef ds:uri="http://schemas.openxmlformats.org/package/2006/metadata/core-properties"/>
    <ds:schemaRef ds:uri="http://purl.org/dc/elements/1.1/"/>
    <ds:schemaRef ds:uri="3b4e6ee8-dd46-43cd-a350-da521d9f7ecc"/>
    <ds:schemaRef ds:uri="http://www.w3.org/XML/1998/namespace"/>
    <ds:schemaRef ds:uri="http://purl.org/dc/dcmitype/"/>
  </ds:schemaRefs>
</ds:datastoreItem>
</file>

<file path=customXml/itemProps3.xml><?xml version="1.0" encoding="utf-8"?>
<ds:datastoreItem xmlns:ds="http://schemas.openxmlformats.org/officeDocument/2006/customXml" ds:itemID="{150128F1-CBC7-4A1F-95E2-1408F1F72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e6ee8-dd46-43cd-a350-da521d9f7ecc"/>
    <ds:schemaRef ds:uri="a22107f3-50fc-46bd-8999-4e68d7f3d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update(1)</Template>
  <TotalTime>321</TotalTime>
  <Words>2822</Words>
  <Application>Microsoft Office PowerPoint</Application>
  <PresentationFormat>On-screen Show (4:3)</PresentationFormat>
  <Paragraphs>219</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Helvetica Neue</vt:lpstr>
      <vt:lpstr>Office Theme</vt:lpstr>
      <vt:lpstr>Using Bookzilla in  Primary School</vt:lpstr>
      <vt:lpstr>Bookzilla  Lesson one: story flavours</vt:lpstr>
      <vt:lpstr>Warm up activity</vt:lpstr>
      <vt:lpstr>Results</vt:lpstr>
      <vt:lpstr>Results: part two</vt:lpstr>
      <vt:lpstr>Examples of different types and flavours:</vt:lpstr>
      <vt:lpstr>Genre</vt:lpstr>
      <vt:lpstr>Bookzilla</vt:lpstr>
      <vt:lpstr>Bookzilla genres</vt:lpstr>
      <vt:lpstr>Bookzilla  Lesson two: story recipes </vt:lpstr>
      <vt:lpstr>Recipes and genres</vt:lpstr>
      <vt:lpstr>Can you guess the genre?</vt:lpstr>
      <vt:lpstr>Make a story</vt:lpstr>
      <vt:lpstr>Make a story: part two</vt:lpstr>
      <vt:lpstr>Seven types of story</vt:lpstr>
      <vt:lpstr>Bookzilla  Lesson three: what’s my genre?</vt:lpstr>
      <vt:lpstr>Bookzilla genres: part two</vt:lpstr>
      <vt:lpstr>Fortune tellers</vt:lpstr>
      <vt:lpstr>History, Adventure and Mystery, Biography</vt:lpstr>
      <vt:lpstr>Book cover examples: part two</vt:lpstr>
      <vt:lpstr>Book cover examples: part three</vt:lpstr>
      <vt:lpstr>Book blurb examples: part one</vt:lpstr>
      <vt:lpstr>Book blurb examples: part two</vt:lpstr>
      <vt:lpstr>Book blurb examples: part three</vt:lpstr>
      <vt:lpstr>Genre guessing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Bookzilla in Primary Schools</dc:title>
  <dc:creator>Catherine Wilson Garry</dc:creator>
  <cp:lastModifiedBy>Becky McRitchie</cp:lastModifiedBy>
  <cp:revision>38</cp:revision>
  <dcterms:created xsi:type="dcterms:W3CDTF">2022-07-19T09:27:22Z</dcterms:created>
  <dcterms:modified xsi:type="dcterms:W3CDTF">2022-12-14T15:25:14Z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0x0101006DF28C8DBA4F7F409A8C0879ABE479A3</vt:lpwstr>
  </property>
</Properties>
</file>