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9" r:id="rId5"/>
    <p:sldId id="279" r:id="rId6"/>
    <p:sldId id="293" r:id="rId7"/>
    <p:sldId id="280" r:id="rId8"/>
    <p:sldId id="278" r:id="rId9"/>
    <p:sldId id="281" r:id="rId10"/>
    <p:sldId id="282" r:id="rId11"/>
    <p:sldId id="284" r:id="rId12"/>
    <p:sldId id="283" r:id="rId13"/>
    <p:sldId id="285" r:id="rId14"/>
    <p:sldId id="287" r:id="rId15"/>
    <p:sldId id="288" r:id="rId16"/>
    <p:sldId id="289" r:id="rId17"/>
    <p:sldId id="286" r:id="rId18"/>
    <p:sldId id="290" r:id="rId19"/>
    <p:sldId id="291" r:id="rId20"/>
    <p:sldId id="292"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985F3-6E87-49A3-B25D-5B2815790060}" v="1" dt="2023-04-20T10:35:59.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0987" autoAdjust="0"/>
  </p:normalViewPr>
  <p:slideViewPr>
    <p:cSldViewPr snapToObjects="1">
      <p:cViewPr varScale="1">
        <p:scale>
          <a:sx n="52" d="100"/>
          <a:sy n="52" d="100"/>
        </p:scale>
        <p:origin x="227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cRitchie" userId="22a5810c-709f-4f5d-83c4-0114a2ff9404" providerId="ADAL" clId="{F46985F3-6E87-49A3-B25D-5B2815790060}"/>
    <pc:docChg chg="modSld">
      <pc:chgData name="Becky McRitchie" userId="22a5810c-709f-4f5d-83c4-0114a2ff9404" providerId="ADAL" clId="{F46985F3-6E87-49A3-B25D-5B2815790060}" dt="2023-04-20T10:39:00.811" v="6" actId="20577"/>
      <pc:docMkLst>
        <pc:docMk/>
      </pc:docMkLst>
      <pc:sldChg chg="modNotesTx">
        <pc:chgData name="Becky McRitchie" userId="22a5810c-709f-4f5d-83c4-0114a2ff9404" providerId="ADAL" clId="{F46985F3-6E87-49A3-B25D-5B2815790060}" dt="2023-04-20T10:36:52.436" v="0" actId="20577"/>
        <pc:sldMkLst>
          <pc:docMk/>
          <pc:sldMk cId="267905209" sldId="280"/>
        </pc:sldMkLst>
      </pc:sldChg>
      <pc:sldChg chg="modSp mod">
        <pc:chgData name="Becky McRitchie" userId="22a5810c-709f-4f5d-83c4-0114a2ff9404" providerId="ADAL" clId="{F46985F3-6E87-49A3-B25D-5B2815790060}" dt="2023-04-20T10:38:02.775" v="4" actId="20577"/>
        <pc:sldMkLst>
          <pc:docMk/>
          <pc:sldMk cId="4027351220" sldId="283"/>
        </pc:sldMkLst>
        <pc:spChg chg="mod">
          <ac:chgData name="Becky McRitchie" userId="22a5810c-709f-4f5d-83c4-0114a2ff9404" providerId="ADAL" clId="{F46985F3-6E87-49A3-B25D-5B2815790060}" dt="2023-04-20T10:38:02.775" v="4" actId="20577"/>
          <ac:spMkLst>
            <pc:docMk/>
            <pc:sldMk cId="4027351220" sldId="283"/>
            <ac:spMk id="11" creationId="{C3A32566-1BF5-477E-8A37-636A71F507E2}"/>
          </ac:spMkLst>
        </pc:spChg>
      </pc:sldChg>
      <pc:sldChg chg="modSp mod">
        <pc:chgData name="Becky McRitchie" userId="22a5810c-709f-4f5d-83c4-0114a2ff9404" providerId="ADAL" clId="{F46985F3-6E87-49A3-B25D-5B2815790060}" dt="2023-04-20T10:37:41.688" v="2" actId="20577"/>
        <pc:sldMkLst>
          <pc:docMk/>
          <pc:sldMk cId="3120150256" sldId="284"/>
        </pc:sldMkLst>
        <pc:spChg chg="mod">
          <ac:chgData name="Becky McRitchie" userId="22a5810c-709f-4f5d-83c4-0114a2ff9404" providerId="ADAL" clId="{F46985F3-6E87-49A3-B25D-5B2815790060}" dt="2023-04-20T10:37:41.688" v="2" actId="20577"/>
          <ac:spMkLst>
            <pc:docMk/>
            <pc:sldMk cId="3120150256" sldId="284"/>
            <ac:spMk id="11" creationId="{C3A32566-1BF5-477E-8A37-636A71F507E2}"/>
          </ac:spMkLst>
        </pc:spChg>
      </pc:sldChg>
      <pc:sldChg chg="modNotesTx">
        <pc:chgData name="Becky McRitchie" userId="22a5810c-709f-4f5d-83c4-0114a2ff9404" providerId="ADAL" clId="{F46985F3-6E87-49A3-B25D-5B2815790060}" dt="2023-04-20T10:39:00.811" v="6" actId="20577"/>
        <pc:sldMkLst>
          <pc:docMk/>
          <pc:sldMk cId="168468095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FAD46-550F-4D6E-BBF3-AC1694519A05}" type="datetimeFigureOut">
              <a:rPr lang="en-GB" smtClean="0"/>
              <a:t>27/04/2023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168E1-1361-4A11-B8B6-0AA8C7CD18CF}" type="slidenum">
              <a:rPr lang="en-GB" smtClean="0"/>
              <a:t>‹#›</a:t>
            </a:fld>
            <a:endParaRPr lang="en-GB"/>
          </a:p>
        </p:txBody>
      </p:sp>
    </p:spTree>
    <p:extLst>
      <p:ext uri="{BB962C8B-B14F-4D97-AF65-F5344CB8AC3E}">
        <p14:creationId xmlns:p14="http://schemas.microsoft.com/office/powerpoint/2010/main" val="228239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BA2F3C-F94A-4DAC-AD1B-112D6DCB4B31}" type="slidenum">
              <a:rPr lang="en-GB" smtClean="0"/>
              <a:t>3</a:t>
            </a:fld>
            <a:endParaRPr lang="en-GB"/>
          </a:p>
        </p:txBody>
      </p:sp>
    </p:spTree>
    <p:extLst>
      <p:ext uri="{BB962C8B-B14F-4D97-AF65-F5344CB8AC3E}">
        <p14:creationId xmlns:p14="http://schemas.microsoft.com/office/powerpoint/2010/main" val="20215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Me,</a:t>
            </a:r>
            <a:r>
              <a:rPr lang="en-GB" b="1" i="1" baseline="0" dirty="0"/>
              <a:t> My Dad and the End of the Rainbow</a:t>
            </a:r>
            <a:r>
              <a:rPr lang="en-GB" b="1" i="0" baseline="0" dirty="0"/>
              <a:t>, Benjamin Dean, illustrated by Sandhya </a:t>
            </a:r>
            <a:r>
              <a:rPr lang="en-GB" b="1" i="0" baseline="0" dirty="0" err="1"/>
              <a:t>Prabhat</a:t>
            </a:r>
            <a:r>
              <a:rPr lang="en-GB" b="1" i="0" baseline="0" dirty="0"/>
              <a:t> (Simon &amp; Schuster Children’s UK)</a:t>
            </a:r>
            <a:br>
              <a:rPr lang="en-GB" b="1" i="0" baseline="0" dirty="0"/>
            </a:br>
            <a:r>
              <a:rPr lang="en-GB" b="0" i="0" baseline="0" dirty="0"/>
              <a:t>When Archie can’t understand why his parents have separated, he sets out on a quest with his two best friends to find a way to bring this family back together. This touching debut novel explores the complexity of family, gender and sexuality with kindness and humour.</a:t>
            </a:r>
            <a:br>
              <a:rPr lang="en-GB" b="0" i="0" baseline="0" dirty="0"/>
            </a:br>
            <a:br>
              <a:rPr lang="en-GB" b="0" i="0" baseline="0" dirty="0"/>
            </a:br>
            <a:r>
              <a:rPr lang="en-GB" b="1" i="1" baseline="0" dirty="0"/>
              <a:t>Proud</a:t>
            </a:r>
            <a:r>
              <a:rPr lang="en-GB" b="1" i="0" baseline="0" dirty="0"/>
              <a:t>, compiled by Juno Dawson (Stripes Publishing)</a:t>
            </a:r>
            <a:br>
              <a:rPr lang="en-GB" b="0" i="0" baseline="0" dirty="0"/>
            </a:br>
            <a:r>
              <a:rPr lang="en-GB" b="0" i="0" baseline="0" dirty="0"/>
              <a:t>Brilliant, inclusive,  hilarious and  heart-breaking –  this collection of short stories and poetry from LGBTQ+ writers is full of fantastic reads to dip into, each a unique response to the broad theme of pride. Proud includes  contributions from  Alice </a:t>
            </a:r>
            <a:r>
              <a:rPr lang="en-GB" b="0" i="0" baseline="0" dirty="0" err="1"/>
              <a:t>Oseman</a:t>
            </a:r>
            <a:r>
              <a:rPr lang="en-GB" b="0" i="0" baseline="0" dirty="0"/>
              <a:t>, Dean Atta, </a:t>
            </a:r>
            <a:r>
              <a:rPr lang="en-GB" b="0" i="0" baseline="0" dirty="0" err="1"/>
              <a:t>Saffa</a:t>
            </a:r>
            <a:r>
              <a:rPr lang="en-GB" b="0" i="0" baseline="0" dirty="0"/>
              <a:t> Khan and many more.</a:t>
            </a:r>
            <a:br>
              <a:rPr lang="en-GB" b="0" i="0" baseline="0" dirty="0"/>
            </a:br>
            <a:br>
              <a:rPr lang="en-GB" b="0" i="0" baseline="0" dirty="0"/>
            </a:br>
            <a:r>
              <a:rPr lang="en-GB" b="1" i="1" baseline="0" dirty="0"/>
              <a:t>I Wish You All the Best</a:t>
            </a:r>
            <a:r>
              <a:rPr lang="en-GB" b="1" i="0" baseline="0" dirty="0"/>
              <a:t>, Mason </a:t>
            </a:r>
            <a:r>
              <a:rPr lang="en-GB" b="1" i="0" baseline="0" dirty="0" err="1"/>
              <a:t>Deaver</a:t>
            </a:r>
            <a:r>
              <a:rPr lang="en-GB" b="1" i="0" baseline="0" dirty="0"/>
              <a:t> (Push)</a:t>
            </a:r>
            <a:br>
              <a:rPr lang="en-GB" b="0" i="0" baseline="0" dirty="0"/>
            </a:br>
            <a:r>
              <a:rPr lang="en-GB" b="0" i="0" baseline="0" dirty="0"/>
              <a:t>Featuring a non-binary main character, this book tackles themes such as coming out, family, friendship and romance with compassion and heart. I Wish You All The Best  is a shining example of how hope can triumph in the face of adversity.</a:t>
            </a:r>
            <a:endParaRPr lang="en-GB" b="0" i="1" dirty="0"/>
          </a:p>
        </p:txBody>
      </p:sp>
      <p:sp>
        <p:nvSpPr>
          <p:cNvPr id="4" name="Slide Number Placeholder 3"/>
          <p:cNvSpPr>
            <a:spLocks noGrp="1"/>
          </p:cNvSpPr>
          <p:nvPr>
            <p:ph type="sldNum" sz="quarter" idx="10"/>
          </p:nvPr>
        </p:nvSpPr>
        <p:spPr/>
        <p:txBody>
          <a:bodyPr/>
          <a:lstStyle/>
          <a:p>
            <a:fld id="{1DB168E1-1361-4A11-B8B6-0AA8C7CD18CF}" type="slidenum">
              <a:rPr lang="en-GB" smtClean="0"/>
              <a:t>12</a:t>
            </a:fld>
            <a:endParaRPr lang="en-GB"/>
          </a:p>
        </p:txBody>
      </p:sp>
    </p:spTree>
    <p:extLst>
      <p:ext uri="{BB962C8B-B14F-4D97-AF65-F5344CB8AC3E}">
        <p14:creationId xmlns:p14="http://schemas.microsoft.com/office/powerpoint/2010/main" val="153558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Moira Foster is an Education Support Officer in Dundee City Council.  She promotes reading for pleasure through projects like the Two Moons Festival and Dundee Wishing Tree. She is one of the winners of the Learning Professional Award</a:t>
            </a:r>
            <a:r>
              <a:rPr lang="en-GB" baseline="0" dirty="0"/>
              <a:t> 2021.</a:t>
            </a:r>
            <a:br>
              <a:rPr lang="en-GB" baseline="0" dirty="0"/>
            </a:br>
            <a:br>
              <a:rPr lang="en-GB" baseline="0" dirty="0"/>
            </a:br>
            <a:r>
              <a:rPr lang="en-GB" b="1" i="1" baseline="0" dirty="0"/>
              <a:t>The Wild Way Home</a:t>
            </a:r>
            <a:r>
              <a:rPr lang="en-GB" b="1" baseline="0" dirty="0"/>
              <a:t>, Sophie </a:t>
            </a:r>
            <a:r>
              <a:rPr lang="en-GB" b="1" baseline="0" dirty="0" err="1"/>
              <a:t>Kirtley</a:t>
            </a:r>
            <a:r>
              <a:rPr lang="en-GB" b="1" baseline="0" dirty="0"/>
              <a:t> </a:t>
            </a:r>
            <a:r>
              <a:rPr lang="en-GB" b="1" baseline="0" dirty="0" err="1"/>
              <a:t>McCaughrean</a:t>
            </a:r>
            <a:r>
              <a:rPr lang="en-GB" b="1" baseline="0" dirty="0"/>
              <a:t> (Bloomsbury Children’s Books)</a:t>
            </a:r>
            <a:br>
              <a:rPr lang="en-GB" baseline="0" dirty="0"/>
            </a:br>
            <a:r>
              <a:rPr lang="en-GB" baseline="0" dirty="0"/>
              <a:t>When Charlie’s wee brother is born with a heart problem, Charlie feels overwhelmed and seeks refuge in the woods where he loves to play. But something has changed. He’s been transported back to the Stone Age! This is a beautifully written book and a wonderful story where courage, kindness  and hope ooze out of  the pages.</a:t>
            </a:r>
            <a:br>
              <a:rPr lang="en-GB" baseline="0" dirty="0"/>
            </a:br>
            <a:br>
              <a:rPr lang="en-GB" baseline="0" dirty="0"/>
            </a:br>
            <a:r>
              <a:rPr lang="en-GB" b="1" i="1" baseline="0" dirty="0"/>
              <a:t>Clap When You Land</a:t>
            </a:r>
            <a:r>
              <a:rPr lang="en-GB" b="1" baseline="0" dirty="0"/>
              <a:t>, Elizabeth Acevedo (Hot Key Books)</a:t>
            </a:r>
            <a:br>
              <a:rPr lang="en-GB" baseline="0" dirty="0"/>
            </a:br>
            <a:r>
              <a:rPr lang="en-GB" baseline="0" dirty="0"/>
              <a:t>Camino, in the Dominican Republic, is devastated by the loss of her father in a plane crash. </a:t>
            </a:r>
            <a:r>
              <a:rPr lang="en-GB" baseline="0" dirty="0" err="1"/>
              <a:t>Yahaira</a:t>
            </a:r>
            <a:r>
              <a:rPr lang="en-GB" baseline="0" dirty="0"/>
              <a:t>, in the  US, is devastated by the loss of her father in the same accident. Neither expect their tragedy will result in the discovery of a secret sister. Written in blank verse for young adults, this is a clever, intense, and thought-provoking read.</a:t>
            </a:r>
            <a:br>
              <a:rPr lang="en-GB" baseline="0" dirty="0"/>
            </a:br>
            <a:br>
              <a:rPr lang="en-GB" baseline="0" dirty="0"/>
            </a:br>
            <a:r>
              <a:rPr lang="en-GB" b="1" i="1" baseline="0" dirty="0"/>
              <a:t>Death in the Spotlight</a:t>
            </a:r>
            <a:r>
              <a:rPr lang="en-GB" b="1" baseline="0" dirty="0"/>
              <a:t>, Robin Stevens (Puffin)</a:t>
            </a:r>
            <a:br>
              <a:rPr lang="en-GB" baseline="0" dirty="0"/>
            </a:br>
            <a:r>
              <a:rPr lang="en-GB" baseline="0" dirty="0"/>
              <a:t>If Hazel Wong and Daisy Wells are in the area then murder can’t be far behind. Set in the Rue Theatre in London, clues and red herrings abound. Our intrepid young detectives play their part (quite literally) to perfection in order  to solve the crime. Smart, exciting and jolly good fun!</a:t>
            </a:r>
            <a:endParaRPr lang="en-GB" dirty="0"/>
          </a:p>
        </p:txBody>
      </p:sp>
      <p:sp>
        <p:nvSpPr>
          <p:cNvPr id="4" name="Slide Number Placeholder 3"/>
          <p:cNvSpPr>
            <a:spLocks noGrp="1"/>
          </p:cNvSpPr>
          <p:nvPr>
            <p:ph type="sldNum" sz="quarter" idx="10"/>
          </p:nvPr>
        </p:nvSpPr>
        <p:spPr/>
        <p:txBody>
          <a:bodyPr/>
          <a:lstStyle/>
          <a:p>
            <a:fld id="{1DB168E1-1361-4A11-B8B6-0AA8C7CD18CF}" type="slidenum">
              <a:rPr lang="en-GB" smtClean="0"/>
              <a:t>13</a:t>
            </a:fld>
            <a:endParaRPr lang="en-GB"/>
          </a:p>
        </p:txBody>
      </p:sp>
    </p:spTree>
    <p:extLst>
      <p:ext uri="{BB962C8B-B14F-4D97-AF65-F5344CB8AC3E}">
        <p14:creationId xmlns:p14="http://schemas.microsoft.com/office/powerpoint/2010/main" val="203715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Elaine </a:t>
            </a:r>
            <a:r>
              <a:rPr lang="en-GB" dirty="0" err="1"/>
              <a:t>Hallyburton</a:t>
            </a:r>
            <a:r>
              <a:rPr lang="en-GB" dirty="0"/>
              <a:t> is a Library Service Manager for Leisure and Culture Dundee. She works in schools and libraries delivering Bookbug </a:t>
            </a:r>
            <a:r>
              <a:rPr lang="en-GB"/>
              <a:t>Sessions, </a:t>
            </a:r>
            <a:r>
              <a:rPr lang="en-GB" dirty="0"/>
              <a:t>the Dundee Picture Book Award and lots more. She is one of the winners of the Learning Professional Award</a:t>
            </a:r>
            <a:r>
              <a:rPr lang="en-GB" baseline="0" dirty="0"/>
              <a:t> 2021.</a:t>
            </a:r>
            <a:br>
              <a:rPr lang="en-GB" baseline="0" dirty="0"/>
            </a:br>
            <a:br>
              <a:rPr lang="en-GB" baseline="0" dirty="0"/>
            </a:br>
            <a:r>
              <a:rPr lang="en-GB" b="1" i="1" baseline="0" dirty="0"/>
              <a:t>Kidnap on the California Comet</a:t>
            </a:r>
            <a:r>
              <a:rPr lang="en-GB" b="1" baseline="0" dirty="0"/>
              <a:t>, MG Leonard (Macmillan Children’s Books)</a:t>
            </a:r>
            <a:br>
              <a:rPr lang="en-GB" baseline="0" dirty="0"/>
            </a:br>
            <a:r>
              <a:rPr lang="en-GB" baseline="0" dirty="0"/>
              <a:t>Harrison Beck is invited, along with his Uncle Nat to experience an amazing three-day journey from Chicago to San Francisco. But when the daughter of billionaire August Reza goes missing </a:t>
            </a:r>
            <a:r>
              <a:rPr lang="en-GB" baseline="0" dirty="0" err="1"/>
              <a:t>enroute</a:t>
            </a:r>
            <a:r>
              <a:rPr lang="en-GB" baseline="0" dirty="0"/>
              <a:t>, Hal finds himself with another mystery to solve. The perfect, classic mystery on the coolest train with lots of twists and turns to keep you guessing.</a:t>
            </a:r>
          </a:p>
          <a:p>
            <a:endParaRPr lang="en-GB" baseline="0" dirty="0"/>
          </a:p>
          <a:p>
            <a:r>
              <a:rPr lang="en-GB" b="1" i="1" dirty="0"/>
              <a:t>The Explorers,</a:t>
            </a:r>
            <a:r>
              <a:rPr lang="en-GB" b="1" i="1" baseline="0" dirty="0"/>
              <a:t> </a:t>
            </a:r>
            <a:r>
              <a:rPr lang="en-GB" b="1" dirty="0"/>
              <a:t>Katherine </a:t>
            </a:r>
            <a:r>
              <a:rPr lang="en-GB" b="1" dirty="0" err="1"/>
              <a:t>Rundell</a:t>
            </a:r>
            <a:r>
              <a:rPr lang="en-GB" b="1" dirty="0"/>
              <a:t> (Bloomsbury Children’s Books)</a:t>
            </a:r>
            <a:br>
              <a:rPr lang="en-GB" dirty="0"/>
            </a:br>
            <a:r>
              <a:rPr lang="en-GB" dirty="0"/>
              <a:t>This story follows four children, lost in the Amazon rainforest after a plane crash. With suspense and drama at every turn, the children meet many dangers as they try to survive in this beautiful yet hostile environment. So vivid are the descriptions that you cannot help but fall in love with their surroundings. This is a great read for the brave explorers, big and small, in us all.</a:t>
            </a:r>
            <a:br>
              <a:rPr lang="en-GB" dirty="0"/>
            </a:br>
            <a:br>
              <a:rPr lang="en-GB" dirty="0"/>
            </a:br>
            <a:r>
              <a:rPr lang="en-GB" b="1" i="1" dirty="0"/>
              <a:t>Wave Me Goodbye</a:t>
            </a:r>
            <a:r>
              <a:rPr lang="en-GB" b="1" i="0" dirty="0"/>
              <a:t>, Jacqueline</a:t>
            </a:r>
            <a:r>
              <a:rPr lang="en-GB" b="1" i="0" baseline="0" dirty="0"/>
              <a:t> Wilson (Yearling)</a:t>
            </a:r>
            <a:br>
              <a:rPr lang="en-GB" dirty="0"/>
            </a:br>
            <a:r>
              <a:rPr lang="en-GB" dirty="0"/>
              <a:t>World War II has begun and 10-year-old Shirley f </a:t>
            </a:r>
            <a:r>
              <a:rPr lang="en-GB" dirty="0" err="1"/>
              <a:t>inds</a:t>
            </a:r>
            <a:r>
              <a:rPr lang="en-GB" dirty="0"/>
              <a:t> herself on a train with her classmates, heading into the countryside. She arrives at a strange half empty house, owned by the equally strange and reclusive Mrs Waverley. Thrown together by the upheavals of war, they have to adjust quickly to separation from family and friends. A lovely story of friendship, loss and the impact of war.</a:t>
            </a:r>
          </a:p>
        </p:txBody>
      </p:sp>
      <p:sp>
        <p:nvSpPr>
          <p:cNvPr id="4" name="Slide Number Placeholder 3"/>
          <p:cNvSpPr>
            <a:spLocks noGrp="1"/>
          </p:cNvSpPr>
          <p:nvPr>
            <p:ph type="sldNum" sz="quarter" idx="10"/>
          </p:nvPr>
        </p:nvSpPr>
        <p:spPr/>
        <p:txBody>
          <a:bodyPr/>
          <a:lstStyle/>
          <a:p>
            <a:fld id="{1DB168E1-1361-4A11-B8B6-0AA8C7CD18CF}" type="slidenum">
              <a:rPr lang="en-GB" smtClean="0"/>
              <a:t>14</a:t>
            </a:fld>
            <a:endParaRPr lang="en-GB"/>
          </a:p>
        </p:txBody>
      </p:sp>
    </p:spTree>
    <p:extLst>
      <p:ext uri="{BB962C8B-B14F-4D97-AF65-F5344CB8AC3E}">
        <p14:creationId xmlns:p14="http://schemas.microsoft.com/office/powerpoint/2010/main" val="133350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Amazing Treasures</a:t>
            </a:r>
            <a:r>
              <a:rPr lang="en-GB" b="1" i="0" dirty="0"/>
              <a:t>, David Long and </a:t>
            </a:r>
            <a:r>
              <a:rPr lang="en-GB" b="1" i="0" dirty="0" err="1"/>
              <a:t>Muti</a:t>
            </a:r>
            <a:r>
              <a:rPr lang="en-GB" b="1" i="0" dirty="0"/>
              <a:t> (What on Earth Books)</a:t>
            </a:r>
            <a:br>
              <a:rPr lang="en-GB" dirty="0"/>
            </a:br>
            <a:r>
              <a:rPr lang="en-GB" dirty="0"/>
              <a:t>Written in a narrative style and full of fun facts to dip in and out of, this is a perfect book to try with reluctant readers. The treasures are sure  to spark discussion.</a:t>
            </a:r>
            <a:br>
              <a:rPr lang="en-GB" dirty="0"/>
            </a:br>
            <a:br>
              <a:rPr lang="en-GB" dirty="0"/>
            </a:br>
            <a:r>
              <a:rPr lang="en-GB" b="1" i="1" dirty="0"/>
              <a:t>My Greatest Ever Football Team Ever</a:t>
            </a:r>
            <a:r>
              <a:rPr lang="en-GB" b="1" i="0" dirty="0"/>
              <a:t>, Tom Fordyce (Wren &amp; Rook)</a:t>
            </a:r>
            <a:br>
              <a:rPr lang="en-GB" dirty="0"/>
            </a:br>
            <a:r>
              <a:rPr lang="en-GB" dirty="0"/>
              <a:t>A brilliant, active book with comic book style illustrations and biographies.  It also includes  female footballers from  national teams.</a:t>
            </a:r>
            <a:br>
              <a:rPr lang="en-GB" dirty="0"/>
            </a:br>
            <a:br>
              <a:rPr lang="en-GB" dirty="0"/>
            </a:br>
            <a:r>
              <a:rPr lang="en-GB" b="1" i="1" dirty="0"/>
              <a:t>The Worry</a:t>
            </a:r>
            <a:r>
              <a:rPr lang="en-GB" b="1" i="1" baseline="0" dirty="0"/>
              <a:t> (Less) Book</a:t>
            </a:r>
            <a:r>
              <a:rPr lang="en-GB" b="1" i="0" baseline="0" dirty="0"/>
              <a:t>, Rachel Brian</a:t>
            </a:r>
            <a:br>
              <a:rPr lang="en-GB" dirty="0"/>
            </a:br>
            <a:r>
              <a:rPr lang="en-GB" dirty="0"/>
              <a:t>Great for helping children explore and understand their big feelings and emotions. It’s full of tips to empower young readers and adults alike! </a:t>
            </a:r>
          </a:p>
        </p:txBody>
      </p:sp>
      <p:sp>
        <p:nvSpPr>
          <p:cNvPr id="4" name="Slide Number Placeholder 3"/>
          <p:cNvSpPr>
            <a:spLocks noGrp="1"/>
          </p:cNvSpPr>
          <p:nvPr>
            <p:ph type="sldNum" sz="quarter" idx="10"/>
          </p:nvPr>
        </p:nvSpPr>
        <p:spPr/>
        <p:txBody>
          <a:bodyPr/>
          <a:lstStyle/>
          <a:p>
            <a:fld id="{1DB168E1-1361-4A11-B8B6-0AA8C7CD18CF}" type="slidenum">
              <a:rPr lang="en-GB" smtClean="0"/>
              <a:t>15</a:t>
            </a:fld>
            <a:endParaRPr lang="en-GB"/>
          </a:p>
        </p:txBody>
      </p:sp>
    </p:spTree>
    <p:extLst>
      <p:ext uri="{BB962C8B-B14F-4D97-AF65-F5344CB8AC3E}">
        <p14:creationId xmlns:p14="http://schemas.microsoft.com/office/powerpoint/2010/main" val="19464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Worst Class in the World</a:t>
            </a:r>
            <a:r>
              <a:rPr lang="en-GB" b="1" dirty="0"/>
              <a:t>, Joanna </a:t>
            </a:r>
            <a:r>
              <a:rPr lang="en-GB" b="1" dirty="0" err="1"/>
              <a:t>Nadin</a:t>
            </a:r>
            <a:r>
              <a:rPr lang="en-GB" b="1" dirty="0"/>
              <a:t> and </a:t>
            </a:r>
            <a:r>
              <a:rPr lang="en-GB" b="1" dirty="0" err="1"/>
              <a:t>Rikin</a:t>
            </a:r>
            <a:r>
              <a:rPr lang="en-GB" b="1" dirty="0"/>
              <a:t> Parekh (Bloomsbury Children’s Books) </a:t>
            </a:r>
            <a:br>
              <a:rPr lang="en-GB" b="1" dirty="0"/>
            </a:br>
            <a:r>
              <a:rPr lang="en-GB" dirty="0"/>
              <a:t>With two hilarious and crazy class adventures  in one book, this series is perfect for pupils beginning to explore chapter books. </a:t>
            </a:r>
            <a:br>
              <a:rPr lang="en-GB" dirty="0"/>
            </a:br>
            <a:br>
              <a:rPr lang="en-GB" dirty="0"/>
            </a:br>
            <a:r>
              <a:rPr lang="en-GB" b="1" i="1" dirty="0"/>
              <a:t>Baby Aliens Got My Teacher!,</a:t>
            </a:r>
            <a:r>
              <a:rPr lang="en-GB" b="1" i="1" baseline="0" dirty="0"/>
              <a:t> </a:t>
            </a:r>
            <a:r>
              <a:rPr lang="en-GB" b="1" dirty="0"/>
              <a:t>Pamela </a:t>
            </a:r>
            <a:r>
              <a:rPr lang="en-GB" b="1" dirty="0" err="1"/>
              <a:t>Butchart</a:t>
            </a:r>
            <a:r>
              <a:rPr lang="en-GB" b="1" dirty="0"/>
              <a:t> (Nosy Crow)</a:t>
            </a:r>
            <a:br>
              <a:rPr lang="en-GB" dirty="0"/>
            </a:br>
            <a:r>
              <a:rPr lang="en-GB" dirty="0"/>
              <a:t>A laugh-out-loud novel that captures all fun of primary school, perfect for any pupils with lively imaginations!</a:t>
            </a:r>
            <a:br>
              <a:rPr lang="en-GB" dirty="0"/>
            </a:br>
            <a:br>
              <a:rPr lang="en-GB" dirty="0"/>
            </a:br>
            <a:r>
              <a:rPr lang="en-GB" b="1" i="1" dirty="0"/>
              <a:t>Mark Anchovy: Pizza Detective</a:t>
            </a:r>
            <a:r>
              <a:rPr lang="en-GB" b="1" dirty="0"/>
              <a:t>,</a:t>
            </a:r>
            <a:r>
              <a:rPr lang="en-GB" b="1" baseline="0" dirty="0"/>
              <a:t> </a:t>
            </a:r>
            <a:r>
              <a:rPr lang="en-GB" b="1" dirty="0"/>
              <a:t>William Goldsmith (Piccadilly Press)</a:t>
            </a:r>
            <a:br>
              <a:rPr lang="en-GB" dirty="0"/>
            </a:br>
            <a:r>
              <a:rPr lang="en-GB" dirty="0"/>
              <a:t>With pizza delivery as a perfect disguise, Colin – codename Mark Anchovy – must track down a stolen painting.  A hilarious and entertaining story.</a:t>
            </a:r>
          </a:p>
        </p:txBody>
      </p:sp>
      <p:sp>
        <p:nvSpPr>
          <p:cNvPr id="4" name="Slide Number Placeholder 3"/>
          <p:cNvSpPr>
            <a:spLocks noGrp="1"/>
          </p:cNvSpPr>
          <p:nvPr>
            <p:ph type="sldNum" sz="quarter" idx="10"/>
          </p:nvPr>
        </p:nvSpPr>
        <p:spPr/>
        <p:txBody>
          <a:bodyPr/>
          <a:lstStyle/>
          <a:p>
            <a:fld id="{1DB168E1-1361-4A11-B8B6-0AA8C7CD18CF}" type="slidenum">
              <a:rPr lang="en-GB" smtClean="0"/>
              <a:t>16</a:t>
            </a:fld>
            <a:endParaRPr lang="en-GB"/>
          </a:p>
        </p:txBody>
      </p:sp>
    </p:spTree>
    <p:extLst>
      <p:ext uri="{BB962C8B-B14F-4D97-AF65-F5344CB8AC3E}">
        <p14:creationId xmlns:p14="http://schemas.microsoft.com/office/powerpoint/2010/main" val="197717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B168E1-1361-4A11-B8B6-0AA8C7CD18CF}" type="slidenum">
              <a:rPr lang="en-GB" smtClean="0"/>
              <a:t>17</a:t>
            </a:fld>
            <a:endParaRPr lang="en-GB"/>
          </a:p>
        </p:txBody>
      </p:sp>
    </p:spTree>
    <p:extLst>
      <p:ext uri="{BB962C8B-B14F-4D97-AF65-F5344CB8AC3E}">
        <p14:creationId xmlns:p14="http://schemas.microsoft.com/office/powerpoint/2010/main" val="229383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on the importance of using contemporary</a:t>
            </a:r>
            <a:r>
              <a:rPr lang="en-GB" baseline="0" dirty="0"/>
              <a:t> books in your classroom, you may find the following useful:</a:t>
            </a:r>
            <a:br>
              <a:rPr lang="en-GB" baseline="0" dirty="0"/>
            </a:br>
            <a:br>
              <a:rPr lang="en-GB" baseline="0" dirty="0"/>
            </a:br>
            <a:r>
              <a:rPr lang="en-GB" baseline="0" dirty="0"/>
              <a:t>“Why using ‘classic’ children’s books can be problematic” from TES: https://www.tes.com/magazine/teaching-learning/general/why-using-classic-childrens-books-can-be-problematic</a:t>
            </a:r>
            <a:br>
              <a:rPr lang="en-GB" baseline="0" dirty="0"/>
            </a:br>
            <a:br>
              <a:rPr lang="en-GB" baseline="0" dirty="0"/>
            </a:br>
            <a:r>
              <a:rPr lang="en-GB" baseline="0" dirty="0"/>
              <a:t>“Exploring teachers’ knowledge of contemporary literature” from The Open University: http://oro.open.ac.uk/12527/</a:t>
            </a:r>
            <a:endParaRPr lang="en-GB" dirty="0"/>
          </a:p>
        </p:txBody>
      </p:sp>
      <p:sp>
        <p:nvSpPr>
          <p:cNvPr id="4" name="Slide Number Placeholder 3"/>
          <p:cNvSpPr>
            <a:spLocks noGrp="1"/>
          </p:cNvSpPr>
          <p:nvPr>
            <p:ph type="sldNum" sz="quarter" idx="10"/>
          </p:nvPr>
        </p:nvSpPr>
        <p:spPr/>
        <p:txBody>
          <a:bodyPr/>
          <a:lstStyle/>
          <a:p>
            <a:fld id="{070FC588-26D0-4C9D-A34D-4244B4D13007}" type="slidenum">
              <a:rPr lang="en-GB" smtClean="0"/>
              <a:t>4</a:t>
            </a:fld>
            <a:endParaRPr lang="en-GB"/>
          </a:p>
        </p:txBody>
      </p:sp>
    </p:spTree>
    <p:extLst>
      <p:ext uri="{BB962C8B-B14F-4D97-AF65-F5344CB8AC3E}">
        <p14:creationId xmlns:p14="http://schemas.microsoft.com/office/powerpoint/2010/main" val="25977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Danny Chung Does Not Do Maths, Maisie</a:t>
            </a:r>
            <a:r>
              <a:rPr lang="en-GB" b="1" baseline="0" dirty="0"/>
              <a:t> Chan (</a:t>
            </a:r>
            <a:r>
              <a:rPr lang="en-GB" b="1" baseline="0" dirty="0" err="1"/>
              <a:t>Picadilly</a:t>
            </a:r>
            <a:r>
              <a:rPr lang="en-GB" b="1" baseline="0" dirty="0"/>
              <a:t> Press)</a:t>
            </a:r>
            <a:br>
              <a:rPr lang="en-GB" b="1" baseline="0" dirty="0"/>
            </a:br>
            <a:r>
              <a:rPr lang="en-GB" b="0" baseline="0" dirty="0"/>
              <a:t>Danny Chung loves drawing, and he does not like maths. His life is turned upside down  when his little, wrinkly, ex-maths champion grandmother from China comes to visit.  This is a delightfully heart-warming read!</a:t>
            </a:r>
            <a:br>
              <a:rPr lang="en-GB" b="0" baseline="0" dirty="0"/>
            </a:br>
            <a:br>
              <a:rPr lang="en-GB" b="0" baseline="0" dirty="0"/>
            </a:br>
            <a:r>
              <a:rPr lang="en-GB" b="1" baseline="0" dirty="0"/>
              <a:t>Robyn, Simon Birks, illustrated by </a:t>
            </a:r>
            <a:r>
              <a:rPr lang="en-GB" b="1" baseline="0" dirty="0" err="1"/>
              <a:t>Ege</a:t>
            </a:r>
            <a:r>
              <a:rPr lang="en-GB" b="1" baseline="0" dirty="0"/>
              <a:t> </a:t>
            </a:r>
            <a:r>
              <a:rPr lang="en-GB" b="1" baseline="0" dirty="0" err="1"/>
              <a:t>Acvi</a:t>
            </a:r>
            <a:r>
              <a:rPr lang="en-GB" b="1" baseline="0" dirty="0"/>
              <a:t> and lettered by Lyndon White (Blue Fox Comics)</a:t>
            </a:r>
            <a:br>
              <a:rPr lang="en-GB" b="0" baseline="0" dirty="0"/>
            </a:br>
            <a:r>
              <a:rPr lang="en-GB" b="0" baseline="0" dirty="0"/>
              <a:t>A brilliant story complete with stunning art, Robyn  is an exciting introduction to a version of Robin Hood you’ve never seen before. Robyn had to raise herself after being abandoned as a child. Trouble is on the horizon, and she needs to make some unlikely allies if she’s going to survive</a:t>
            </a:r>
            <a:br>
              <a:rPr lang="en-GB" b="0" baseline="0" dirty="0"/>
            </a:br>
            <a:br>
              <a:rPr lang="en-GB" b="0" baseline="0" dirty="0"/>
            </a:br>
            <a:r>
              <a:rPr lang="en-GB" b="1" baseline="0" dirty="0"/>
              <a:t>The Humiliations of </a:t>
            </a:r>
            <a:r>
              <a:rPr lang="en-GB" b="1" baseline="0" dirty="0" err="1"/>
              <a:t>Welton</a:t>
            </a:r>
            <a:r>
              <a:rPr lang="en-GB" b="1" baseline="0" dirty="0"/>
              <a:t> Blake, Alex </a:t>
            </a:r>
            <a:r>
              <a:rPr lang="en-GB" b="1" baseline="0" dirty="0" err="1"/>
              <a:t>Wheatle</a:t>
            </a:r>
            <a:r>
              <a:rPr lang="en-GB" b="1" baseline="0" dirty="0"/>
              <a:t> (Barrington Stoke)</a:t>
            </a:r>
            <a:br>
              <a:rPr lang="en-GB" b="0" baseline="0" dirty="0"/>
            </a:br>
            <a:r>
              <a:rPr lang="en-GB" b="0" baseline="0" dirty="0"/>
              <a:t>A hilarious, charming story from the  award-winning Alex </a:t>
            </a:r>
            <a:r>
              <a:rPr lang="en-GB" b="0" baseline="0" dirty="0" err="1"/>
              <a:t>Wheatle</a:t>
            </a:r>
            <a:r>
              <a:rPr lang="en-GB" b="0" baseline="0" dirty="0"/>
              <a:t> about the trials and tribulations of teenage life, from crushes to school bullies. Peppered with Star Wars references and laugh out loud, </a:t>
            </a:r>
            <a:r>
              <a:rPr lang="en-GB" b="0" baseline="0" dirty="0" err="1"/>
              <a:t>cringeworthy</a:t>
            </a:r>
            <a:r>
              <a:rPr lang="en-GB" b="0" baseline="0" dirty="0"/>
              <a:t> moments that every awkward teen will relate to, this is the perfect read to lighten your mood..</a:t>
            </a:r>
            <a:endParaRPr lang="en-GB" b="0" dirty="0"/>
          </a:p>
        </p:txBody>
      </p:sp>
      <p:sp>
        <p:nvSpPr>
          <p:cNvPr id="4" name="Slide Number Placeholder 3"/>
          <p:cNvSpPr>
            <a:spLocks noGrp="1"/>
          </p:cNvSpPr>
          <p:nvPr>
            <p:ph type="sldNum" sz="quarter" idx="10"/>
          </p:nvPr>
        </p:nvSpPr>
        <p:spPr/>
        <p:txBody>
          <a:bodyPr/>
          <a:lstStyle/>
          <a:p>
            <a:fld id="{1DB168E1-1361-4A11-B8B6-0AA8C7CD18CF}" type="slidenum">
              <a:rPr lang="en-GB" smtClean="0"/>
              <a:t>5</a:t>
            </a:fld>
            <a:endParaRPr lang="en-GB"/>
          </a:p>
        </p:txBody>
      </p:sp>
    </p:spTree>
    <p:extLst>
      <p:ext uri="{BB962C8B-B14F-4D97-AF65-F5344CB8AC3E}">
        <p14:creationId xmlns:p14="http://schemas.microsoft.com/office/powerpoint/2010/main" val="180842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Thi</a:t>
            </a:r>
            <a:r>
              <a:rPr lang="en-GB" b="1" i="1" baseline="0" dirty="0"/>
              <a:t>s is a Dog</a:t>
            </a:r>
            <a:r>
              <a:rPr lang="en-GB" b="1" i="0" baseline="0" dirty="0"/>
              <a:t>, Ross Collins (Nosy Crow)</a:t>
            </a:r>
            <a:br>
              <a:rPr lang="en-GB" i="1" dirty="0"/>
            </a:br>
            <a:r>
              <a:rPr lang="en-GB" i="1" dirty="0"/>
              <a:t>This is a Dog </a:t>
            </a:r>
            <a:r>
              <a:rPr lang="en-GB" dirty="0"/>
              <a:t>is a colourful and entertaining take on the traditional  My First Animal Book. A loveable but mischievous pup decides to steal the limelight – outsmarting all the other animals to make this story all about him! Winner of The Bookbug Picture Book Prize 2021, voted for by children and families across Scotland.</a:t>
            </a:r>
          </a:p>
          <a:p>
            <a:br>
              <a:rPr lang="en-GB" dirty="0"/>
            </a:br>
            <a:r>
              <a:rPr lang="en-GB" b="1" i="1" dirty="0"/>
              <a:t>Let’s Go for a Walk</a:t>
            </a:r>
            <a:r>
              <a:rPr lang="en-GB" b="1" i="0" dirty="0"/>
              <a:t>, Ranger Hamz</a:t>
            </a:r>
            <a:r>
              <a:rPr lang="en-GB" b="1" i="0" baseline="0" dirty="0"/>
              <a:t>a (Ivy Kids)</a:t>
            </a:r>
            <a:endParaRPr lang="en-GB" dirty="0"/>
          </a:p>
          <a:p>
            <a:r>
              <a:rPr lang="en-GB" dirty="0"/>
              <a:t>This colourful walking guide is written by </a:t>
            </a:r>
            <a:r>
              <a:rPr lang="en-GB" dirty="0" err="1"/>
              <a:t>CBeebies</a:t>
            </a:r>
            <a:r>
              <a:rPr lang="en-GB" dirty="0"/>
              <a:t>’ Ranger Hamza from the hit TV show ‘Let’s Go For a Walk’. Perfect for exploring outdoors whatever the location or weather, it’s full of suggestions for things to spot with fascinating facts on every page.</a:t>
            </a:r>
            <a:br>
              <a:rPr lang="en-GB" dirty="0"/>
            </a:br>
            <a:br>
              <a:rPr lang="en-GB" dirty="0"/>
            </a:br>
            <a:r>
              <a:rPr lang="en-GB" b="1" i="1" dirty="0"/>
              <a:t>Kicking</a:t>
            </a:r>
            <a:r>
              <a:rPr lang="en-GB" b="1" i="1" baseline="0" dirty="0"/>
              <a:t> Off!</a:t>
            </a:r>
            <a:r>
              <a:rPr lang="en-GB" b="1" i="0" baseline="0" dirty="0"/>
              <a:t>, Eve Ainsworth (</a:t>
            </a:r>
            <a:r>
              <a:rPr lang="en-GB" b="1" i="0" baseline="0" dirty="0" err="1"/>
              <a:t>Uclan</a:t>
            </a:r>
            <a:r>
              <a:rPr lang="en-GB" b="1" i="0" baseline="0" dirty="0"/>
              <a:t> Publishing)</a:t>
            </a:r>
            <a:br>
              <a:rPr lang="en-GB" dirty="0"/>
            </a:br>
            <a:r>
              <a:rPr lang="en-GB" dirty="0"/>
              <a:t>It’s 1917, and shy teenager </a:t>
            </a:r>
            <a:r>
              <a:rPr lang="en-GB" dirty="0" err="1"/>
              <a:t>Hettie</a:t>
            </a:r>
            <a:r>
              <a:rPr lang="en-GB" dirty="0"/>
              <a:t> wants  to help the war effort. She signs up to work in the local Dick, Kerr  &amp; Co. munitions factory, but has no idea she’s about to make sporting history and change her life forever. This is the remarkable story of the Dick, Kerr Ladies team – football’s forgotten legends – brought to life for  young readers.</a:t>
            </a:r>
          </a:p>
        </p:txBody>
      </p:sp>
      <p:sp>
        <p:nvSpPr>
          <p:cNvPr id="4" name="Slide Number Placeholder 3"/>
          <p:cNvSpPr>
            <a:spLocks noGrp="1"/>
          </p:cNvSpPr>
          <p:nvPr>
            <p:ph type="sldNum" sz="quarter" idx="10"/>
          </p:nvPr>
        </p:nvSpPr>
        <p:spPr/>
        <p:txBody>
          <a:bodyPr/>
          <a:lstStyle/>
          <a:p>
            <a:fld id="{1DB168E1-1361-4A11-B8B6-0AA8C7CD18CF}" type="slidenum">
              <a:rPr lang="en-GB" smtClean="0"/>
              <a:t>6</a:t>
            </a:fld>
            <a:endParaRPr lang="en-GB"/>
          </a:p>
        </p:txBody>
      </p:sp>
    </p:spTree>
    <p:extLst>
      <p:ext uri="{BB962C8B-B14F-4D97-AF65-F5344CB8AC3E}">
        <p14:creationId xmlns:p14="http://schemas.microsoft.com/office/powerpoint/2010/main" val="24250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Jungledrop</a:t>
            </a:r>
            <a:r>
              <a:rPr lang="en-GB" b="1" dirty="0"/>
              <a:t>,</a:t>
            </a:r>
            <a:r>
              <a:rPr lang="en-GB" b="1" baseline="0" dirty="0"/>
              <a:t> </a:t>
            </a:r>
            <a:r>
              <a:rPr lang="en-GB" b="1" dirty="0"/>
              <a:t>Abi Elphinstone (Simon &amp; Schuster Children’s UK) </a:t>
            </a:r>
            <a:br>
              <a:rPr lang="en-GB" dirty="0"/>
            </a:br>
            <a:r>
              <a:rPr lang="en-GB" dirty="0"/>
              <a:t>Eleven-year-old twins, Fox and Fibber, have been rivals for as long as they can remember. When the twins are whisked off to  </a:t>
            </a:r>
            <a:r>
              <a:rPr lang="en-GB" dirty="0" err="1"/>
              <a:t>Jungledrop</a:t>
            </a:r>
            <a:r>
              <a:rPr lang="en-GB" dirty="0"/>
              <a:t>, a magical Unmapped Kingdom  that conjures the  weather, things get  wildly out of hand… This magical adventure  is the second book in the Unmapped Chronicles series, from middle grade favourite Abi Elphinstone.</a:t>
            </a:r>
            <a:br>
              <a:rPr lang="en-GB" dirty="0"/>
            </a:br>
            <a:br>
              <a:rPr lang="en-GB" dirty="0"/>
            </a:br>
            <a:r>
              <a:rPr lang="en-GB" b="1" dirty="0"/>
              <a:t>Eight Pieces of Silva,</a:t>
            </a:r>
            <a:r>
              <a:rPr lang="en-GB" b="1" baseline="0" dirty="0"/>
              <a:t> </a:t>
            </a:r>
            <a:r>
              <a:rPr lang="en-GB" b="1" dirty="0"/>
              <a:t>Patrice Lawrence (Hodder Children’s Books)</a:t>
            </a:r>
            <a:br>
              <a:rPr lang="en-GB" dirty="0"/>
            </a:br>
            <a:r>
              <a:rPr lang="en-GB" dirty="0"/>
              <a:t>When Becks’ mum  and stepdad go on their honeymoon to Japan, Becks and Silva are left alone. Until Silva disappears. Can Becks piece together the clues her stepsister had left  behind and bring her home? An addictive and  gripping mystery from  the award-winning author of </a:t>
            </a:r>
            <a:r>
              <a:rPr lang="en-GB" i="1" dirty="0" err="1"/>
              <a:t>Orangeboy</a:t>
            </a:r>
            <a:r>
              <a:rPr lang="en-GB" dirty="0"/>
              <a:t>.</a:t>
            </a:r>
            <a:br>
              <a:rPr lang="en-GB" dirty="0"/>
            </a:br>
            <a:br>
              <a:rPr lang="en-GB" dirty="0"/>
            </a:br>
            <a:r>
              <a:rPr lang="en-GB" b="1" dirty="0" err="1"/>
              <a:t>Evernight</a:t>
            </a:r>
            <a:r>
              <a:rPr lang="en-GB" b="1" dirty="0"/>
              <a:t>, Ross </a:t>
            </a:r>
            <a:r>
              <a:rPr lang="en-GB" b="1" dirty="0" err="1"/>
              <a:t>MacKenzie</a:t>
            </a:r>
            <a:r>
              <a:rPr lang="en-GB" b="1" dirty="0"/>
              <a:t> (Andersen Press) </a:t>
            </a:r>
            <a:br>
              <a:rPr lang="en-GB" dirty="0"/>
            </a:br>
            <a:r>
              <a:rPr lang="en-GB" dirty="0"/>
              <a:t>Thousands of years ago, the </a:t>
            </a:r>
            <a:r>
              <a:rPr lang="en-GB" dirty="0" err="1"/>
              <a:t>Evernight</a:t>
            </a:r>
            <a:r>
              <a:rPr lang="en-GB" dirty="0"/>
              <a:t> came to the Silver Kingdom and turned everything to darkness and chaos. It was defeated by the skill and bravery of the Witches. But now the </a:t>
            </a:r>
            <a:r>
              <a:rPr lang="en-GB" dirty="0" err="1"/>
              <a:t>Evernight</a:t>
            </a:r>
            <a:r>
              <a:rPr lang="en-GB" dirty="0"/>
              <a:t> is about to return… </a:t>
            </a:r>
          </a:p>
        </p:txBody>
      </p:sp>
      <p:sp>
        <p:nvSpPr>
          <p:cNvPr id="4" name="Slide Number Placeholder 3"/>
          <p:cNvSpPr>
            <a:spLocks noGrp="1"/>
          </p:cNvSpPr>
          <p:nvPr>
            <p:ph type="sldNum" sz="quarter" idx="10"/>
          </p:nvPr>
        </p:nvSpPr>
        <p:spPr/>
        <p:txBody>
          <a:bodyPr/>
          <a:lstStyle/>
          <a:p>
            <a:fld id="{1DB168E1-1361-4A11-B8B6-0AA8C7CD18CF}" type="slidenum">
              <a:rPr lang="en-GB" smtClean="0"/>
              <a:t>7</a:t>
            </a:fld>
            <a:endParaRPr lang="en-GB"/>
          </a:p>
        </p:txBody>
      </p:sp>
    </p:spTree>
    <p:extLst>
      <p:ext uri="{BB962C8B-B14F-4D97-AF65-F5344CB8AC3E}">
        <p14:creationId xmlns:p14="http://schemas.microsoft.com/office/powerpoint/2010/main" val="19475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Gender</a:t>
            </a:r>
            <a:r>
              <a:rPr lang="en-GB" b="1" i="1" baseline="0" dirty="0"/>
              <a:t> Swapped Fairy Tales</a:t>
            </a:r>
            <a:r>
              <a:rPr lang="en-GB" b="1" i="0" baseline="0" dirty="0"/>
              <a:t>, Karrie </a:t>
            </a:r>
            <a:r>
              <a:rPr lang="en-GB" b="1" i="0" baseline="0" dirty="0" err="1"/>
              <a:t>Fransman</a:t>
            </a:r>
            <a:r>
              <a:rPr lang="en-GB" b="1" i="0" baseline="0" dirty="0"/>
              <a:t> and Jonathan </a:t>
            </a:r>
            <a:r>
              <a:rPr lang="en-GB" b="1" i="0" baseline="0" dirty="0" err="1"/>
              <a:t>Plackett</a:t>
            </a:r>
            <a:r>
              <a:rPr lang="en-GB" b="1" i="0" baseline="0" dirty="0"/>
              <a:t> (Faber &amp; Faber)</a:t>
            </a:r>
            <a:br>
              <a:rPr lang="en-GB" dirty="0"/>
            </a:br>
            <a:r>
              <a:rPr lang="en-GB" dirty="0"/>
              <a:t>Classic fairy tales with one change – the genders are swapped. Jacqueline climbs the beanstalk and Rapunzel lets down his beard.</a:t>
            </a:r>
            <a:br>
              <a:rPr lang="en-GB" dirty="0"/>
            </a:br>
            <a:br>
              <a:rPr lang="en-GB" dirty="0"/>
            </a:br>
            <a:r>
              <a:rPr lang="en-GB" b="1" i="1" dirty="0"/>
              <a:t>Show Us Who You Are</a:t>
            </a:r>
            <a:r>
              <a:rPr lang="en-GB" b="1" i="0" dirty="0"/>
              <a:t>, Elle</a:t>
            </a:r>
            <a:r>
              <a:rPr lang="en-GB" b="1" i="0" baseline="0" dirty="0"/>
              <a:t> </a:t>
            </a:r>
            <a:r>
              <a:rPr lang="en-GB" b="1" i="0" baseline="0" dirty="0" err="1"/>
              <a:t>McNicoll</a:t>
            </a:r>
            <a:r>
              <a:rPr lang="en-GB" b="1" i="0" baseline="0" dirty="0"/>
              <a:t> (Knights Of)</a:t>
            </a:r>
            <a:br>
              <a:rPr lang="en-GB" dirty="0"/>
            </a:br>
            <a:r>
              <a:rPr lang="en-GB" dirty="0"/>
              <a:t>A powerful and moving sci-fi story about being true to yourself and not letting others define your worth.</a:t>
            </a:r>
            <a:br>
              <a:rPr lang="en-GB" dirty="0"/>
            </a:br>
            <a:br>
              <a:rPr lang="en-GB" dirty="0"/>
            </a:br>
            <a:r>
              <a:rPr lang="en-GB" b="1" i="1" dirty="0"/>
              <a:t>How to</a:t>
            </a:r>
            <a:r>
              <a:rPr lang="en-GB" b="1" i="1" baseline="0" dirty="0"/>
              <a:t> Change the World</a:t>
            </a:r>
            <a:r>
              <a:rPr lang="en-GB" b="1" i="0" baseline="0" dirty="0"/>
              <a:t>, </a:t>
            </a:r>
            <a:r>
              <a:rPr lang="en-GB" b="1" i="0" baseline="0" dirty="0" err="1"/>
              <a:t>Rashmi</a:t>
            </a:r>
            <a:r>
              <a:rPr lang="en-GB" b="1" i="0" baseline="0" dirty="0"/>
              <a:t> </a:t>
            </a:r>
            <a:r>
              <a:rPr lang="en-GB" b="1" i="0" baseline="0" dirty="0" err="1"/>
              <a:t>Sirdeshpande</a:t>
            </a:r>
            <a:r>
              <a:rPr lang="en-GB" b="1" i="0" baseline="0" dirty="0"/>
              <a:t> and Annabel Tempest (Puffin)</a:t>
            </a:r>
            <a:br>
              <a:rPr lang="en-GB" dirty="0"/>
            </a:br>
            <a:r>
              <a:rPr lang="en-GB" dirty="0"/>
              <a:t>A wonderful non-fiction book about coming together to change the world, with topics like environmentalism and equal rights.</a:t>
            </a:r>
          </a:p>
        </p:txBody>
      </p:sp>
      <p:sp>
        <p:nvSpPr>
          <p:cNvPr id="4" name="Slide Number Placeholder 3"/>
          <p:cNvSpPr>
            <a:spLocks noGrp="1"/>
          </p:cNvSpPr>
          <p:nvPr>
            <p:ph type="sldNum" sz="quarter" idx="10"/>
          </p:nvPr>
        </p:nvSpPr>
        <p:spPr/>
        <p:txBody>
          <a:bodyPr/>
          <a:lstStyle/>
          <a:p>
            <a:fld id="{1DB168E1-1361-4A11-B8B6-0AA8C7CD18CF}" type="slidenum">
              <a:rPr lang="en-GB" smtClean="0"/>
              <a:t>8</a:t>
            </a:fld>
            <a:endParaRPr lang="en-GB"/>
          </a:p>
        </p:txBody>
      </p:sp>
    </p:spTree>
    <p:extLst>
      <p:ext uri="{BB962C8B-B14F-4D97-AF65-F5344CB8AC3E}">
        <p14:creationId xmlns:p14="http://schemas.microsoft.com/office/powerpoint/2010/main" val="28482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Duck Who Didn’t Like Water</a:t>
            </a:r>
            <a:r>
              <a:rPr lang="en-GB" b="1" i="0" dirty="0"/>
              <a:t>, Steve Small (Simon &amp; Schuster Children’s UK)</a:t>
            </a:r>
            <a:br>
              <a:rPr lang="en-GB" b="1" i="0" dirty="0"/>
            </a:br>
            <a:r>
              <a:rPr lang="en-GB" b="0" i="0" dirty="0"/>
              <a:t>Duck thinks he has everything he needs indoors, until a lost frog hops into his life during a storm and he discovers what’s  missing from his life.</a:t>
            </a:r>
            <a:br>
              <a:rPr lang="en-GB" b="0" i="0" dirty="0"/>
            </a:br>
            <a:br>
              <a:rPr lang="en-GB" b="0" i="0" dirty="0"/>
            </a:br>
            <a:r>
              <a:rPr lang="en-GB" b="1" i="1" dirty="0"/>
              <a:t>When the Sky Falls</a:t>
            </a:r>
            <a:r>
              <a:rPr lang="en-GB" b="1" i="0" dirty="0"/>
              <a:t>,</a:t>
            </a:r>
            <a:r>
              <a:rPr lang="en-GB" b="1" i="0" baseline="0" dirty="0"/>
              <a:t> Phil Earle (Andersen Press)</a:t>
            </a:r>
            <a:br>
              <a:rPr lang="en-GB" b="0" i="0" dirty="0"/>
            </a:br>
            <a:r>
              <a:rPr lang="en-GB" b="0" i="0" dirty="0"/>
              <a:t>When the Sky Falls throws you headfirst into the Blitz with emotional twists and turns and  a small cast of characters bound together by the trials of war, anger and loss.</a:t>
            </a:r>
            <a:br>
              <a:rPr lang="en-GB" b="0" i="0" dirty="0"/>
            </a:br>
            <a:br>
              <a:rPr lang="en-GB" b="0" i="0" dirty="0"/>
            </a:br>
            <a:r>
              <a:rPr lang="en-GB" b="1" i="1" dirty="0"/>
              <a:t>We Hunt the Flame</a:t>
            </a:r>
            <a:r>
              <a:rPr lang="en-GB" b="1" i="0" dirty="0"/>
              <a:t>,</a:t>
            </a:r>
            <a:r>
              <a:rPr lang="en-GB" b="1" i="0" baseline="0" dirty="0"/>
              <a:t> </a:t>
            </a:r>
            <a:r>
              <a:rPr lang="en-GB" b="1" i="0" baseline="0" dirty="0" err="1"/>
              <a:t>Hafsah</a:t>
            </a:r>
            <a:r>
              <a:rPr lang="en-GB" b="1" i="0" baseline="0" dirty="0"/>
              <a:t> </a:t>
            </a:r>
            <a:r>
              <a:rPr lang="en-GB" b="1" i="0" baseline="0" dirty="0" err="1"/>
              <a:t>Faizal</a:t>
            </a:r>
            <a:r>
              <a:rPr lang="en-GB" b="1" i="0" baseline="0" dirty="0"/>
              <a:t> (Macmillan’s Children’s Books)</a:t>
            </a:r>
            <a:br>
              <a:rPr lang="en-GB" b="0" i="0" dirty="0"/>
            </a:br>
            <a:r>
              <a:rPr lang="en-GB" b="0" i="0" dirty="0"/>
              <a:t>World-building at its  f </a:t>
            </a:r>
            <a:r>
              <a:rPr lang="en-GB" b="0" i="0" dirty="0" err="1"/>
              <a:t>inest</a:t>
            </a:r>
            <a:r>
              <a:rPr lang="en-GB" b="0" i="0" dirty="0"/>
              <a:t>, weaving vivid  descriptions through a rich and absorbing tale, placing the reader at heart of a mysterious world of magic.</a:t>
            </a:r>
            <a:br>
              <a:rPr lang="en-GB" b="0" i="0" dirty="0"/>
            </a:br>
            <a:br>
              <a:rPr lang="en-GB" b="1" i="0" dirty="0"/>
            </a:br>
            <a:endParaRPr lang="en-GB" b="1" i="1" dirty="0"/>
          </a:p>
        </p:txBody>
      </p:sp>
      <p:sp>
        <p:nvSpPr>
          <p:cNvPr id="4" name="Slide Number Placeholder 3"/>
          <p:cNvSpPr>
            <a:spLocks noGrp="1"/>
          </p:cNvSpPr>
          <p:nvPr>
            <p:ph type="sldNum" sz="quarter" idx="10"/>
          </p:nvPr>
        </p:nvSpPr>
        <p:spPr/>
        <p:txBody>
          <a:bodyPr/>
          <a:lstStyle/>
          <a:p>
            <a:fld id="{1DB168E1-1361-4A11-B8B6-0AA8C7CD18CF}" type="slidenum">
              <a:rPr lang="en-GB" smtClean="0"/>
              <a:t>9</a:t>
            </a:fld>
            <a:endParaRPr lang="en-GB"/>
          </a:p>
        </p:txBody>
      </p:sp>
    </p:spTree>
    <p:extLst>
      <p:ext uri="{BB962C8B-B14F-4D97-AF65-F5344CB8AC3E}">
        <p14:creationId xmlns:p14="http://schemas.microsoft.com/office/powerpoint/2010/main" val="98458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Missing</a:t>
            </a:r>
            <a:r>
              <a:rPr lang="en-GB" b="1" i="0" dirty="0"/>
              <a:t>,</a:t>
            </a:r>
            <a:r>
              <a:rPr lang="en-GB" b="1" i="0" baseline="0" dirty="0"/>
              <a:t> Michael Rosen (Walker Books)</a:t>
            </a:r>
            <a:br>
              <a:rPr lang="en-GB" dirty="0"/>
            </a:br>
            <a:r>
              <a:rPr lang="en-GB" dirty="0"/>
              <a:t>Michael Rosen recalls his family’s history from World War II, and searches through personal recollections and archives for his missing relatives.</a:t>
            </a:r>
            <a:br>
              <a:rPr lang="en-GB" dirty="0"/>
            </a:br>
            <a:br>
              <a:rPr lang="en-GB" dirty="0"/>
            </a:br>
            <a:r>
              <a:rPr lang="en-GB" b="1" i="1" dirty="0"/>
              <a:t>The Secret Garden, </a:t>
            </a:r>
            <a:r>
              <a:rPr lang="en-GB" b="1" i="0" dirty="0"/>
              <a:t>retold</a:t>
            </a:r>
            <a:r>
              <a:rPr lang="en-GB" b="1" i="0" baseline="0" dirty="0"/>
              <a:t> by </a:t>
            </a:r>
            <a:r>
              <a:rPr lang="en-GB" b="1" i="0" dirty="0"/>
              <a:t>Claire Freedman, illustrated by Shaw Davidson (Puffin)</a:t>
            </a:r>
            <a:br>
              <a:rPr lang="en-GB" dirty="0"/>
            </a:br>
            <a:r>
              <a:rPr lang="en-GB" dirty="0"/>
              <a:t>An atmospheric re-telling of a childhood classic with beautiful illustrations that invite the reader to look for the secret of the garden.</a:t>
            </a:r>
            <a:br>
              <a:rPr lang="en-GB" dirty="0"/>
            </a:br>
            <a:br>
              <a:rPr lang="en-GB" dirty="0"/>
            </a:br>
            <a:r>
              <a:rPr lang="en-GB" b="1" i="1" dirty="0"/>
              <a:t>Vi Spy: License to Chill</a:t>
            </a:r>
            <a:r>
              <a:rPr lang="en-GB" b="1" i="0" dirty="0"/>
              <a:t>, </a:t>
            </a:r>
            <a:r>
              <a:rPr lang="en-GB" b="1" i="0" dirty="0" err="1"/>
              <a:t>Maz</a:t>
            </a:r>
            <a:r>
              <a:rPr lang="en-GB" b="1" i="0" dirty="0"/>
              <a:t> Evans, illustrated</a:t>
            </a:r>
            <a:r>
              <a:rPr lang="en-GB" b="1" i="0" baseline="0" dirty="0"/>
              <a:t> by Jez </a:t>
            </a:r>
            <a:r>
              <a:rPr lang="en-GB" b="1" i="0" baseline="0" dirty="0" err="1"/>
              <a:t>Tuya</a:t>
            </a:r>
            <a:r>
              <a:rPr lang="en-GB" b="1" i="0" dirty="0"/>
              <a:t> (Chicken House)</a:t>
            </a:r>
            <a:br>
              <a:rPr lang="en-GB" dirty="0"/>
            </a:br>
            <a:r>
              <a:rPr lang="en-GB" dirty="0"/>
              <a:t>This book reads like a fun, fast-paced spy action movie, while also talking about a child’s place in-between separated parents. </a:t>
            </a:r>
          </a:p>
        </p:txBody>
      </p:sp>
      <p:sp>
        <p:nvSpPr>
          <p:cNvPr id="4" name="Slide Number Placeholder 3"/>
          <p:cNvSpPr>
            <a:spLocks noGrp="1"/>
          </p:cNvSpPr>
          <p:nvPr>
            <p:ph type="sldNum" sz="quarter" idx="10"/>
          </p:nvPr>
        </p:nvSpPr>
        <p:spPr/>
        <p:txBody>
          <a:bodyPr/>
          <a:lstStyle/>
          <a:p>
            <a:fld id="{1DB168E1-1361-4A11-B8B6-0AA8C7CD18CF}" type="slidenum">
              <a:rPr lang="en-GB" smtClean="0"/>
              <a:t>10</a:t>
            </a:fld>
            <a:endParaRPr lang="en-GB"/>
          </a:p>
        </p:txBody>
      </p:sp>
    </p:spTree>
    <p:extLst>
      <p:ext uri="{BB962C8B-B14F-4D97-AF65-F5344CB8AC3E}">
        <p14:creationId xmlns:p14="http://schemas.microsoft.com/office/powerpoint/2010/main" val="605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err="1"/>
              <a:t>Juian</a:t>
            </a:r>
            <a:r>
              <a:rPr lang="en-GB" b="1" i="1" dirty="0"/>
              <a:t> at the Wedding</a:t>
            </a:r>
            <a:r>
              <a:rPr lang="en-GB" b="1" i="0" dirty="0"/>
              <a:t>,</a:t>
            </a:r>
            <a:r>
              <a:rPr lang="en-GB" b="1" i="0" baseline="0" dirty="0"/>
              <a:t> Jessica Love (Walker Books)</a:t>
            </a:r>
            <a:br>
              <a:rPr lang="en-GB" dirty="0"/>
            </a:br>
            <a:r>
              <a:rPr lang="en-GB" dirty="0"/>
              <a:t>‘A wedding is a party for love’ explains Julian in this vibrant, celebratory story, taking place at a same-sex wedding, which is refreshingly incidental to the story. This is a book about playfulness, imagination, friendship...and a dog with very muddy footprints! A magical tale to share with children of any age.</a:t>
            </a:r>
            <a:br>
              <a:rPr lang="en-GB" dirty="0"/>
            </a:br>
            <a:br>
              <a:rPr lang="en-GB" dirty="0"/>
            </a:br>
            <a:r>
              <a:rPr lang="en-GB" b="1" i="1" dirty="0"/>
              <a:t>The Girl with</a:t>
            </a:r>
            <a:r>
              <a:rPr lang="en-GB" b="1" i="1" baseline="0" dirty="0"/>
              <a:t> Two Dads</a:t>
            </a:r>
            <a:r>
              <a:rPr lang="en-GB" b="1" i="0" baseline="0" dirty="0"/>
              <a:t>, Mel Elliott (Egmont)</a:t>
            </a:r>
            <a:br>
              <a:rPr lang="en-GB" dirty="0"/>
            </a:br>
            <a:r>
              <a:rPr lang="en-GB" dirty="0"/>
              <a:t>‘How cool!’ thinks Pearl, when she discovers that the new girl in her class has an extra dad instead of a mum. She can’t wait to go round to Matilda’s to find out what life must be like without a boring mum who makes you eat  your veggies! But she soon discovers that maybe life isn’t that  different with two dads after all...</a:t>
            </a:r>
            <a:br>
              <a:rPr lang="en-GB" dirty="0"/>
            </a:br>
            <a:br>
              <a:rPr lang="en-GB" dirty="0"/>
            </a:br>
            <a:r>
              <a:rPr lang="en-GB" b="1" dirty="0"/>
              <a:t>Rainbow Revolutionaries,</a:t>
            </a:r>
            <a:r>
              <a:rPr lang="en-GB" b="1" baseline="0" dirty="0"/>
              <a:t> </a:t>
            </a:r>
            <a:r>
              <a:rPr lang="en-GB" b="1" dirty="0"/>
              <a:t>Sarah Papworth, illustrated by Sarah Prager (</a:t>
            </a:r>
            <a:r>
              <a:rPr lang="en-GB" b="1" dirty="0" err="1"/>
              <a:t>Harpercollins</a:t>
            </a:r>
            <a:r>
              <a:rPr lang="en-GB" b="1" dirty="0"/>
              <a:t>)</a:t>
            </a:r>
            <a:br>
              <a:rPr lang="en-GB" dirty="0"/>
            </a:br>
            <a:r>
              <a:rPr lang="en-GB" dirty="0"/>
              <a:t>Take a journey through the lives of fifty revolutionary LGBTQ+ f </a:t>
            </a:r>
            <a:r>
              <a:rPr lang="en-GB" dirty="0" err="1"/>
              <a:t>igures</a:t>
            </a:r>
            <a:r>
              <a:rPr lang="en-GB" dirty="0"/>
              <a:t> who made history in this illustrated book. Rainbow Revolutionaries celebrates members of the LGBTQ+ community who have shaped the world and our everyday lives.</a:t>
            </a:r>
          </a:p>
        </p:txBody>
      </p:sp>
      <p:sp>
        <p:nvSpPr>
          <p:cNvPr id="4" name="Slide Number Placeholder 3"/>
          <p:cNvSpPr>
            <a:spLocks noGrp="1"/>
          </p:cNvSpPr>
          <p:nvPr>
            <p:ph type="sldNum" sz="quarter" idx="10"/>
          </p:nvPr>
        </p:nvSpPr>
        <p:spPr/>
        <p:txBody>
          <a:bodyPr/>
          <a:lstStyle/>
          <a:p>
            <a:fld id="{1DB168E1-1361-4A11-B8B6-0AA8C7CD18CF}" type="slidenum">
              <a:rPr lang="en-GB" smtClean="0"/>
              <a:t>11</a:t>
            </a:fld>
            <a:endParaRPr lang="en-GB"/>
          </a:p>
        </p:txBody>
      </p:sp>
    </p:spTree>
    <p:extLst>
      <p:ext uri="{BB962C8B-B14F-4D97-AF65-F5344CB8AC3E}">
        <p14:creationId xmlns:p14="http://schemas.microsoft.com/office/powerpoint/2010/main" val="408064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36.jp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hyperlink" Target="http://scottishbooktrust.com/learning" TargetMode="External"/><Relationship Id="rId7"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www.scottishbooktrust.com/learning-resources/using-bookzilla-in-your-schoo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learning-and-resources/clpl-for-learning-profession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Issue 2: April 2021</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Signe Rudoviča</a:t>
            </a:r>
            <a:endParaRPr lang="en-US" sz="4400" b="1" dirty="0">
              <a:latin typeface="Arial" panose="020B0604020202020204" pitchFamily="34" charset="0"/>
              <a:cs typeface="Arial" panose="020B0604020202020204" pitchFamily="34" charset="0"/>
            </a:endParaRPr>
          </a:p>
        </p:txBody>
      </p:sp>
      <p:pic>
        <p:nvPicPr>
          <p:cNvPr id="7" name="Content Placeholder 6" descr="Cover of The Missin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684094"/>
            <a:ext cx="2592388" cy="365332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P6+</a:t>
            </a:r>
          </a:p>
        </p:txBody>
      </p:sp>
      <p:pic>
        <p:nvPicPr>
          <p:cNvPr id="8" name="Content Placeholder 7" descr="Cover of The Secret Garden"/>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919478"/>
            <a:ext cx="2590800" cy="3182556"/>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Vi Spy"/>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90190" y="1535114"/>
            <a:ext cx="2415796" cy="370940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35228" y="5594350"/>
            <a:ext cx="2509837" cy="598488"/>
          </a:xfrm>
        </p:spPr>
        <p:txBody>
          <a:bodyPr/>
          <a:lstStyle/>
          <a:p>
            <a:pPr marL="0" indent="0" algn="ctr">
              <a:buNone/>
            </a:pPr>
            <a:r>
              <a:rPr lang="en-GB" sz="3200" b="1" dirty="0"/>
              <a:t>P5-S1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036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Books about LGBT+ characters and history (Primary)</a:t>
            </a:r>
          </a:p>
        </p:txBody>
      </p:sp>
      <p:pic>
        <p:nvPicPr>
          <p:cNvPr id="7" name="Content Placeholder 6" descr="Cover of Julian at the Weddin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312694"/>
            <a:ext cx="2592388" cy="239612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a:t>
            </a:r>
          </a:p>
        </p:txBody>
      </p:sp>
      <p:pic>
        <p:nvPicPr>
          <p:cNvPr id="8" name="Content Placeholder 7" descr="Cover of The Girl With Two Dads"/>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2058514"/>
            <a:ext cx="2590800" cy="2904484"/>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P1-P3</a:t>
            </a:r>
          </a:p>
        </p:txBody>
      </p:sp>
      <p:pic>
        <p:nvPicPr>
          <p:cNvPr id="13" name="Content Placeholder 12" descr="Cover of Rainbow Revolutionaries"/>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936692"/>
            <a:ext cx="2592387" cy="3148129"/>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08266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Books about LGBT+ characters and history (Secondary)</a:t>
            </a:r>
          </a:p>
        </p:txBody>
      </p:sp>
      <p:pic>
        <p:nvPicPr>
          <p:cNvPr id="7" name="Content Placeholder 6" descr="Cover of Me, My Dad and the End of the Rainbow"/>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65731" y="1535113"/>
            <a:ext cx="2575326"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P4-S1</a:t>
            </a:r>
          </a:p>
        </p:txBody>
      </p:sp>
      <p:pic>
        <p:nvPicPr>
          <p:cNvPr id="8" name="Content Placeholder 7" descr="Cover of Proud"/>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84868" y="1535113"/>
            <a:ext cx="2574263"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p:txBody>
      </p:sp>
      <p:pic>
        <p:nvPicPr>
          <p:cNvPr id="13" name="Content Placeholder 12" descr="Cover of I Wish You All the Best"/>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74433" y="1591338"/>
            <a:ext cx="2425327" cy="368059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52507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Guest picks: Moira Foster</a:t>
            </a:r>
          </a:p>
        </p:txBody>
      </p:sp>
      <p:pic>
        <p:nvPicPr>
          <p:cNvPr id="7" name="Content Placeholder 6" descr="Cover of The Wild Way Hom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5274" y="1462309"/>
            <a:ext cx="2576239"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P4-7</a:t>
            </a:r>
          </a:p>
        </p:txBody>
      </p:sp>
      <p:pic>
        <p:nvPicPr>
          <p:cNvPr id="8" name="Content Placeholder 7" descr="Cover of Clap When You Land"/>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333731" y="1461689"/>
            <a:ext cx="2510675" cy="385545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S3+</a:t>
            </a:r>
          </a:p>
        </p:txBody>
      </p:sp>
      <p:pic>
        <p:nvPicPr>
          <p:cNvPr id="13" name="Content Placeholder 12" descr="Cover of Death in the Spotlight"/>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16055" y="1535113"/>
            <a:ext cx="2416385" cy="370861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8856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Guest picks: Elaine </a:t>
            </a:r>
            <a:r>
              <a:rPr lang="en-US" sz="4000" b="1" dirty="0" err="1">
                <a:latin typeface="Arial" panose="020B0604020202020204" pitchFamily="34" charset="0"/>
                <a:cs typeface="Arial" panose="020B0604020202020204" pitchFamily="34" charset="0"/>
              </a:rPr>
              <a:t>Hallyburton</a:t>
            </a:r>
            <a:endParaRPr lang="en-US" sz="4000" b="1" dirty="0">
              <a:latin typeface="Arial" panose="020B0604020202020204" pitchFamily="34" charset="0"/>
              <a:cs typeface="Arial" panose="020B0604020202020204" pitchFamily="34" charset="0"/>
            </a:endParaRPr>
          </a:p>
        </p:txBody>
      </p:sp>
      <p:pic>
        <p:nvPicPr>
          <p:cNvPr id="7" name="Content Placeholder 6" descr="Cover of Kidnap on the California Comet"/>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87710" y="1545857"/>
            <a:ext cx="2536797" cy="384324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The Explorer"/>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354057" y="1535113"/>
            <a:ext cx="2511681" cy="385399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Wave Me Goodbye"/>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642369"/>
            <a:ext cx="2497137" cy="359947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940152" y="5603875"/>
            <a:ext cx="2509837" cy="598488"/>
          </a:xfrm>
        </p:spPr>
        <p:txBody>
          <a:bodyPr/>
          <a:lstStyle/>
          <a:p>
            <a:pPr marL="0" indent="0" algn="ctr">
              <a:buNone/>
            </a:pPr>
            <a:r>
              <a:rPr lang="en-GB" sz="3200" b="1" dirty="0"/>
              <a:t>P4-P7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68468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479614"/>
            <a:ext cx="8229600" cy="706090"/>
          </a:xfrm>
        </p:spPr>
        <p:txBody>
          <a:bodyPr anchor="t" anchorCtr="0"/>
          <a:lstStyle/>
          <a:p>
            <a:pPr algn="l"/>
            <a:r>
              <a:rPr lang="en-US" sz="3600" b="1" dirty="0">
                <a:latin typeface="Arial" panose="020B0604020202020204" pitchFamily="34" charset="0"/>
                <a:cs typeface="Arial" panose="020B0604020202020204" pitchFamily="34" charset="0"/>
              </a:rPr>
              <a:t>FAQs: Non-fiction recommendations</a:t>
            </a:r>
          </a:p>
        </p:txBody>
      </p:sp>
      <p:pic>
        <p:nvPicPr>
          <p:cNvPr id="7" name="Content Placeholder 6" descr="Cover of Amazing Treasures"/>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2115188"/>
            <a:ext cx="2592388" cy="279113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a:t>
            </a:r>
          </a:p>
        </p:txBody>
      </p:sp>
      <p:pic>
        <p:nvPicPr>
          <p:cNvPr id="8" name="Content Placeholder 7" descr="Cover of My Greates Football Team Ever"/>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76600" y="1539161"/>
            <a:ext cx="2590800" cy="394319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P3+</a:t>
            </a:r>
          </a:p>
        </p:txBody>
      </p:sp>
      <p:pic>
        <p:nvPicPr>
          <p:cNvPr id="13" name="Content Placeholder 12" descr="Cover of The Worry (Less) Book"/>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6107113" y="1593310"/>
            <a:ext cx="2592387" cy="3834892"/>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P2+</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92650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What to read after David </a:t>
            </a:r>
            <a:r>
              <a:rPr lang="en-US" sz="3600" b="1" dirty="0" err="1">
                <a:latin typeface="Arial" panose="020B0604020202020204" pitchFamily="34" charset="0"/>
                <a:cs typeface="Arial" panose="020B0604020202020204" pitchFamily="34" charset="0"/>
              </a:rPr>
              <a:t>Walliams</a:t>
            </a:r>
            <a:endParaRPr lang="en-US" sz="3600" b="1" dirty="0">
              <a:latin typeface="Arial" panose="020B0604020202020204" pitchFamily="34" charset="0"/>
              <a:cs typeface="Arial" panose="020B0604020202020204" pitchFamily="34" charset="0"/>
            </a:endParaRPr>
          </a:p>
        </p:txBody>
      </p:sp>
      <p:pic>
        <p:nvPicPr>
          <p:cNvPr id="7" name="Content Placeholder 6" descr="Cover of The Worst Class in the Worl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274" y="1535113"/>
            <a:ext cx="2576239"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Baby Aliens Got My Teacher"/>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88127" y="1535113"/>
            <a:ext cx="2567745"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Mark Anchovy"/>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16767" y="1535113"/>
            <a:ext cx="2573078" cy="395128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P4-P7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0298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57200" y="1417638"/>
            <a:ext cx="8229600" cy="4243610"/>
          </a:xfrm>
        </p:spPr>
        <p:txBody>
          <a:bodyPr vert="horz">
            <a:normAutofit/>
          </a:bodyPr>
          <a:lstStyle/>
          <a:p>
            <a:r>
              <a:rPr lang="en-US" sz="3600" dirty="0">
                <a:latin typeface="Helvetica Neue"/>
              </a:rPr>
              <a:t>Learn about </a:t>
            </a:r>
            <a:r>
              <a:rPr lang="en-US" sz="3600" dirty="0">
                <a:latin typeface="Helvetica Neue"/>
                <a:hlinkClick r:id="rId3"/>
              </a:rPr>
              <a:t>our schools </a:t>
            </a:r>
            <a:r>
              <a:rPr lang="en-US" sz="3600" dirty="0" err="1">
                <a:latin typeface="Helvetica Neue"/>
                <a:hlinkClick r:id="rId3"/>
              </a:rPr>
              <a:t>programmes</a:t>
            </a:r>
            <a:r>
              <a:rPr lang="en-US" sz="3600" dirty="0">
                <a:latin typeface="Helvetica Neue"/>
                <a:hlinkClick r:id="rId3"/>
              </a:rPr>
              <a:t> and learning resources</a:t>
            </a:r>
            <a:endParaRPr lang="en-US" sz="3600" dirty="0">
              <a:latin typeface="Helvetica Neue"/>
            </a:endParaRPr>
          </a:p>
          <a:p>
            <a:r>
              <a:rPr lang="en-US" sz="3600" dirty="0">
                <a:latin typeface="Helvetica Neue"/>
              </a:rPr>
              <a:t>Register for </a:t>
            </a:r>
            <a:r>
              <a:rPr lang="en-US" sz="3600" dirty="0">
                <a:latin typeface="Helvetica Neue"/>
                <a:hlinkClick r:id="rId4"/>
              </a:rPr>
              <a:t>our upcoming CLPL sessions</a:t>
            </a:r>
            <a:endParaRPr lang="en-US" sz="3600" dirty="0">
              <a:latin typeface="Helvetica Neue"/>
            </a:endParaRPr>
          </a:p>
          <a:p>
            <a:r>
              <a:rPr lang="en-US" sz="3600" dirty="0">
                <a:latin typeface="Helvetica Neue"/>
              </a:rPr>
              <a:t>Find more book recommendations with our </a:t>
            </a:r>
            <a:r>
              <a:rPr lang="en-US" sz="3600" dirty="0">
                <a:latin typeface="Helvetica Neue"/>
                <a:hlinkClick r:id="rId5"/>
              </a:rPr>
              <a:t>book lists</a:t>
            </a:r>
            <a:r>
              <a:rPr lang="en-US" sz="3600" dirty="0">
                <a:latin typeface="Helvetica Neue"/>
              </a:rPr>
              <a:t> or our </a:t>
            </a:r>
            <a:r>
              <a:rPr lang="en-US" sz="3600" dirty="0">
                <a:latin typeface="Helvetica Neue"/>
                <a:hlinkClick r:id="rId6"/>
              </a:rPr>
              <a:t>Bookzilla app</a:t>
            </a:r>
            <a:endParaRPr lang="en-US" sz="36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4938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417638"/>
            <a:ext cx="8229600" cy="3451522"/>
          </a:xfrm>
        </p:spPr>
        <p:txBody>
          <a:bodyPr vert="horz">
            <a:normAutofit/>
          </a:bodyPr>
          <a:lstStyle/>
          <a:p>
            <a:pPr marL="0" indent="0">
              <a:buNone/>
            </a:pPr>
            <a:r>
              <a:rPr lang="en-US" sz="2400" dirty="0">
                <a:latin typeface="Helvetica Neue"/>
              </a:rPr>
              <a:t>This PowerPoint version of the Book Discovery Guide (Issue 2, April 2021) allows you to share the guide with your colleagues.</a:t>
            </a:r>
            <a:br>
              <a:rPr lang="en-US" sz="2400" dirty="0">
                <a:latin typeface="Helvetica Neue"/>
              </a:rPr>
            </a:br>
            <a:br>
              <a:rPr lang="en-US" sz="2400" dirty="0">
                <a:latin typeface="Helvetica Neue"/>
              </a:rPr>
            </a:br>
            <a:r>
              <a:rPr lang="en-US" sz="2400" dirty="0">
                <a:latin typeface="Helvetica Neue"/>
              </a:rPr>
              <a:t>Each slide will contain the covers and, where applicable, age ratings of the books.</a:t>
            </a:r>
            <a:br>
              <a:rPr lang="en-US" sz="2400" dirty="0">
                <a:latin typeface="Helvetica Neue"/>
              </a:rPr>
            </a:br>
            <a:br>
              <a:rPr lang="en-US" sz="2400" dirty="0">
                <a:latin typeface="Helvetica Neue"/>
              </a:rPr>
            </a:br>
            <a:r>
              <a:rPr lang="en-US" sz="2400" b="1" dirty="0">
                <a:latin typeface="Helvetica Neue"/>
              </a:rPr>
              <a:t>Click “Notes” at the bottom of your window to find the blurbs for each book.</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24748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What is Book Discovery Guide?</a:t>
            </a:r>
          </a:p>
        </p:txBody>
      </p:sp>
      <p:sp>
        <p:nvSpPr>
          <p:cNvPr id="9" name="Vertical Text Placeholder 8"/>
          <p:cNvSpPr>
            <a:spLocks noGrp="1"/>
          </p:cNvSpPr>
          <p:nvPr>
            <p:ph type="body" orient="vert" idx="1"/>
          </p:nvPr>
        </p:nvSpPr>
        <p:spPr>
          <a:xfrm>
            <a:off x="457200" y="1340769"/>
            <a:ext cx="8229600" cy="4450432"/>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9693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22114"/>
          </a:xfrm>
        </p:spPr>
        <p:txBody>
          <a:bodyPr anchor="t" anchorCtr="0"/>
          <a:lstStyle/>
          <a:p>
            <a:pPr algn="l"/>
            <a:r>
              <a:rPr lang="en-US" sz="3400" b="1" dirty="0">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628800"/>
            <a:ext cx="8229600" cy="4018384"/>
          </a:xfrm>
        </p:spPr>
        <p:txBody>
          <a:bodyPr vert="horz">
            <a:normAutofit/>
          </a:bodyPr>
          <a:lstStyle/>
          <a:p>
            <a:pPr marL="0" indent="0"/>
            <a:r>
              <a:rPr lang="en-US" sz="2800" dirty="0">
                <a:latin typeface="Arial" panose="020B0604020202020204" pitchFamily="34" charset="0"/>
                <a:cs typeface="Arial" panose="020B0604020202020204" pitchFamily="34" charset="0"/>
              </a:rPr>
              <a:t> More representative, which allows pupils to see themselves on page</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Language is up-to-date, making it easier to follow</a:t>
            </a:r>
          </a:p>
          <a:p>
            <a:pPr marL="0" indent="0"/>
            <a:endParaRPr lang="en-US" sz="2800" dirty="0">
              <a:latin typeface="Arial" panose="020B0604020202020204" pitchFamily="34" charset="0"/>
              <a:cs typeface="Arial" panose="020B0604020202020204" pitchFamily="34" charset="0"/>
            </a:endParaRPr>
          </a:p>
          <a:p>
            <a:pPr marL="0" indent="0">
              <a:buNone/>
            </a:pPr>
            <a:endParaRPr lang="en-US" sz="28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6790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a:xfrm>
            <a:off x="457200" y="218610"/>
            <a:ext cx="8229600" cy="1143000"/>
          </a:xfrm>
        </p:spPr>
        <p:txBody>
          <a:bodyPr anchor="t" anchorCtr="0"/>
          <a:lstStyle/>
          <a:p>
            <a:pPr algn="l"/>
            <a:r>
              <a:rPr lang="en-US" sz="4000" b="1" dirty="0">
                <a:latin typeface="Arial" panose="020B0604020202020204" pitchFamily="34" charset="0"/>
                <a:cs typeface="Arial" panose="020B0604020202020204" pitchFamily="34" charset="0"/>
              </a:rPr>
              <a:t>New from Scottish publishers and authors</a:t>
            </a:r>
          </a:p>
        </p:txBody>
      </p:sp>
      <p:pic>
        <p:nvPicPr>
          <p:cNvPr id="7" name="Content Placeholder 6" descr="Cover of Danny Chung Does Not Do Maths"/>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11560" y="1696319"/>
            <a:ext cx="2212573" cy="3406055"/>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Robyn: Volume One"/>
          <p:cNvPicPr>
            <a:picLocks noGrp="1" noChangeAspect="1"/>
          </p:cNvPicPr>
          <p:nvPr>
            <p:ph sz="quarter" idx="10"/>
          </p:nvPr>
        </p:nvPicPr>
        <p:blipFill rotWithShape="1">
          <a:blip r:embed="rId5" cstate="screen">
            <a:extLst>
              <a:ext uri="{28A0092B-C50C-407E-A947-70E740481C1C}">
                <a14:useLocalDpi xmlns:a14="http://schemas.microsoft.com/office/drawing/2010/main" val="0"/>
              </a:ext>
            </a:extLst>
          </a:blip>
          <a:srcRect/>
          <a:stretch/>
        </p:blipFill>
        <p:spPr>
          <a:xfrm>
            <a:off x="3491880" y="1685901"/>
            <a:ext cx="2160240" cy="353290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S1+</a:t>
            </a:r>
          </a:p>
        </p:txBody>
      </p:sp>
      <p:pic>
        <p:nvPicPr>
          <p:cNvPr id="13" name="Content Placeholder 12" descr="Cover of The Humiliations of Welton Blake"/>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094413" y="1492594"/>
            <a:ext cx="2448272" cy="372621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11139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First Minister’s Reading Challenge Celebration Festival (2021), Part 1</a:t>
            </a:r>
          </a:p>
        </p:txBody>
      </p:sp>
      <p:pic>
        <p:nvPicPr>
          <p:cNvPr id="7" name="Content Placeholder 6" descr="Cover of This is a Do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2069833"/>
            <a:ext cx="2592388" cy="259238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P1-P3</a:t>
            </a:r>
          </a:p>
        </p:txBody>
      </p:sp>
      <p:pic>
        <p:nvPicPr>
          <p:cNvPr id="13" name="Content Placeholder 12" descr="Cover of Let's Go for a Walk"/>
          <p:cNvPicPr>
            <a:picLocks noGrp="1" noChangeAspect="1"/>
          </p:cNvPicPr>
          <p:nvPr>
            <p:ph sz="quarter" idx="10"/>
          </p:nvPr>
        </p:nvPicPr>
        <p:blipFill>
          <a:blip r:embed="rId5" cstate="screen">
            <a:extLst>
              <a:ext uri="{28A0092B-C50C-407E-A947-70E740481C1C}">
                <a14:useLocalDpi xmlns:a14="http://schemas.microsoft.com/office/drawing/2010/main" val="0"/>
              </a:ext>
            </a:extLst>
          </a:blip>
          <a:stretch>
            <a:fillRect/>
          </a:stretch>
        </p:blipFill>
        <p:spPr>
          <a:xfrm>
            <a:off x="3276600" y="1844824"/>
            <a:ext cx="2590800" cy="304240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P1-P3</a:t>
            </a:r>
          </a:p>
          <a:p>
            <a:pPr marL="0" indent="0">
              <a:buNone/>
            </a:pPr>
            <a:endParaRPr lang="en-GB" dirty="0"/>
          </a:p>
        </p:txBody>
      </p:sp>
      <p:pic>
        <p:nvPicPr>
          <p:cNvPr id="14" name="Content Placeholder 13" descr="Cover of Kicking Off!"/>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07245" y="1535113"/>
            <a:ext cx="2425195" cy="369645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871692" y="5603875"/>
            <a:ext cx="2509837" cy="598488"/>
          </a:xfrm>
        </p:spPr>
        <p:txBody>
          <a:bodyPr/>
          <a:lstStyle/>
          <a:p>
            <a:pPr marL="0" indent="0" algn="ctr">
              <a:buNone/>
            </a:pPr>
            <a:r>
              <a:rPr lang="en-GB" sz="3200" b="1" dirty="0"/>
              <a:t>P4-P7</a:t>
            </a:r>
          </a:p>
          <a:p>
            <a:pPr marL="0" indent="0">
              <a:buNone/>
            </a:pPr>
            <a:endParaRPr lang="en-GB" dirty="0"/>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4600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The First Minister’s Reading Challenge Celebration Festival (2021), Part 2</a:t>
            </a:r>
          </a:p>
        </p:txBody>
      </p:sp>
      <p:pic>
        <p:nvPicPr>
          <p:cNvPr id="7" name="Content Placeholder 6" descr="Cover of Jungle Drop"/>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0856" y="1605756"/>
            <a:ext cx="2505075" cy="381000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P4-P7</a:t>
            </a:r>
          </a:p>
        </p:txBody>
      </p:sp>
      <p:pic>
        <p:nvPicPr>
          <p:cNvPr id="8" name="Content Placeholder 7" descr="Cover of Eight Pieces of Silva"/>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405952" y="1605756"/>
            <a:ext cx="2436296" cy="3748148"/>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S3+</a:t>
            </a:r>
          </a:p>
        </p:txBody>
      </p:sp>
      <p:pic>
        <p:nvPicPr>
          <p:cNvPr id="13" name="Content Placeholder 12" descr="Cover of Evernight"/>
          <p:cNvPicPr>
            <a:picLocks noGrp="1" noChangeAspect="1"/>
          </p:cNvPicPr>
          <p:nvPr>
            <p:ph sz="quarter" idx="11"/>
          </p:nvPr>
        </p:nvPicPr>
        <p:blipFill>
          <a:blip r:embed="rId6">
            <a:extLst>
              <a:ext uri="{28A0092B-C50C-407E-A947-70E740481C1C}">
                <a14:useLocalDpi xmlns:a14="http://schemas.microsoft.com/office/drawing/2010/main" val="0"/>
              </a:ext>
            </a:extLst>
          </a:blip>
          <a:stretch>
            <a:fillRect/>
          </a:stretch>
        </p:blipFill>
        <p:spPr>
          <a:xfrm>
            <a:off x="6150769" y="1605756"/>
            <a:ext cx="2381671" cy="362231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6094413" y="5603875"/>
            <a:ext cx="2222003" cy="598488"/>
          </a:xfrm>
        </p:spPr>
        <p:txBody>
          <a:bodyPr/>
          <a:lstStyle/>
          <a:p>
            <a:pPr marL="0" indent="0" algn="ctr">
              <a:buNone/>
            </a:pPr>
            <a:r>
              <a:rPr lang="en-GB" sz="3200" b="1" dirty="0"/>
              <a:t>P6-S3</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89861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400" b="1" dirty="0">
                <a:latin typeface="Arial" panose="020B0604020202020204" pitchFamily="34" charset="0"/>
                <a:cs typeface="Arial" panose="020B0604020202020204" pitchFamily="34" charset="0"/>
              </a:rPr>
              <a:t>Staff picks: Ella McLellan</a:t>
            </a:r>
          </a:p>
        </p:txBody>
      </p:sp>
      <p:pic>
        <p:nvPicPr>
          <p:cNvPr id="7" name="Content Placeholder 6" descr="Cover of Gender Swapped Fairytales"/>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916207"/>
            <a:ext cx="2592388" cy="318909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a:t>
            </a:r>
          </a:p>
        </p:txBody>
      </p:sp>
      <p:pic>
        <p:nvPicPr>
          <p:cNvPr id="8" name="Content Placeholder 7" descr="Cover of Show Us Who You Are"/>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83880" y="1535113"/>
            <a:ext cx="2576239"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P5-S1</a:t>
            </a:r>
          </a:p>
          <a:p>
            <a:pPr marL="0" indent="0">
              <a:buNone/>
            </a:pPr>
            <a:endParaRPr lang="en-GB" dirty="0"/>
          </a:p>
        </p:txBody>
      </p:sp>
      <p:pic>
        <p:nvPicPr>
          <p:cNvPr id="13" name="Content Placeholder 12" descr="Cover of How to Change the World"/>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036777" y="2250185"/>
            <a:ext cx="2855120" cy="2855120"/>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a:xfrm>
            <a:off x="5940152" y="5573712"/>
            <a:ext cx="2509837" cy="598488"/>
          </a:xfrm>
        </p:spPr>
        <p:txBody>
          <a:bodyPr/>
          <a:lstStyle/>
          <a:p>
            <a:pPr marL="0" indent="0" algn="ctr">
              <a:buNone/>
            </a:pPr>
            <a:r>
              <a:rPr lang="en-GB" sz="3200" b="1" dirty="0"/>
              <a:t>P4-S1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12015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Thomas Jefferson</a:t>
            </a:r>
            <a:endParaRPr lang="en-US" sz="4400" b="1" dirty="0">
              <a:latin typeface="Arial" panose="020B0604020202020204" pitchFamily="34" charset="0"/>
              <a:cs typeface="Arial" panose="020B0604020202020204" pitchFamily="34" charset="0"/>
            </a:endParaRPr>
          </a:p>
        </p:txBody>
      </p:sp>
      <p:pic>
        <p:nvPicPr>
          <p:cNvPr id="7" name="Content Placeholder 6" descr="Cover of The Duck Who Didn't Like Wate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457200" y="1713676"/>
            <a:ext cx="2592388" cy="359416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a:t>
            </a:r>
          </a:p>
        </p:txBody>
      </p:sp>
      <p:pic>
        <p:nvPicPr>
          <p:cNvPr id="8" name="Content Placeholder 7" descr="Cover of When the Sky Falls"/>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3279929" y="1535113"/>
            <a:ext cx="2584141"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P4-P7</a:t>
            </a:r>
          </a:p>
        </p:txBody>
      </p:sp>
      <p:pic>
        <p:nvPicPr>
          <p:cNvPr id="13" name="Content Placeholder 12" descr="Cover of We Hunt the Flame"/>
          <p:cNvPicPr>
            <a:picLocks noGrp="1" noChangeAspect="1"/>
          </p:cNvPicPr>
          <p:nvPr>
            <p:ph sz="quarter" idx="11"/>
          </p:nvPr>
        </p:nvPicPr>
        <p:blipFill>
          <a:blip r:embed="rId6" cstate="screen">
            <a:extLst>
              <a:ext uri="{28A0092B-C50C-407E-A947-70E740481C1C}">
                <a14:useLocalDpi xmlns:a14="http://schemas.microsoft.com/office/drawing/2010/main" val="0"/>
              </a:ext>
            </a:extLst>
          </a:blip>
          <a:stretch>
            <a:fillRect/>
          </a:stretch>
        </p:blipFill>
        <p:spPr>
          <a:xfrm>
            <a:off x="6107113" y="1595885"/>
            <a:ext cx="2425327" cy="367604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02735122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fe2467033a5e5d2c117aed06dfa06ce3">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7c5c06e51a01776446ff626aee56b012"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C86E7759-7249-48FC-9820-5D2BDCBF3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ACC0F-54E0-43AF-8A2D-4B03D919CD8D}">
  <ds:schemaRefs>
    <ds:schemaRef ds:uri="http://purl.org/dc/terms/"/>
    <ds:schemaRef ds:uri="http://schemas.openxmlformats.org/package/2006/metadata/core-properties"/>
    <ds:schemaRef ds:uri="http://schemas.microsoft.com/office/2006/documentManagement/types"/>
    <ds:schemaRef ds:uri="e8fe8bb9-e0d4-4ac3-b920-326070b987fc"/>
    <ds:schemaRef ds:uri="http://schemas.microsoft.com/office/infopath/2007/PartnerControls"/>
    <ds:schemaRef ds:uri="http://purl.org/dc/elements/1.1/"/>
    <ds:schemaRef ds:uri="http://schemas.microsoft.com/office/2006/metadata/properties"/>
    <ds:schemaRef ds:uri="6b42feb5-42f4-4875-917d-a8fcb0477ae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86</TotalTime>
  <Words>2743</Words>
  <Application>Microsoft Office PowerPoint</Application>
  <PresentationFormat>On-screen Show (4:3)</PresentationFormat>
  <Paragraphs>115</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 Neue</vt:lpstr>
      <vt:lpstr>Office Theme</vt:lpstr>
      <vt:lpstr>Book Discovery Guide</vt:lpstr>
      <vt:lpstr>How to use this PowerPoint</vt:lpstr>
      <vt:lpstr>What is Book Discovery Guide?</vt:lpstr>
      <vt:lpstr>The importance of contemporary books in your classroom:</vt:lpstr>
      <vt:lpstr>New from Scottish publishers and authors</vt:lpstr>
      <vt:lpstr>The First Minister’s Reading Challenge Celebration Festival (2021), Part 1</vt:lpstr>
      <vt:lpstr>The First Minister’s Reading Challenge Celebration Festival (2021), Part 2</vt:lpstr>
      <vt:lpstr>Staff picks: Ella McLellan</vt:lpstr>
      <vt:lpstr>Staff picks: Thomas Jefferson</vt:lpstr>
      <vt:lpstr>Staff Picks: Signe Rudoviča</vt:lpstr>
      <vt:lpstr>Books about LGBT+ characters and history (Primary)</vt:lpstr>
      <vt:lpstr>Books about LGBT+ characters and history (Secondary)</vt:lpstr>
      <vt:lpstr>Guest picks: Moira Foster</vt:lpstr>
      <vt:lpstr>Guest picks: Elaine Hallyburton</vt:lpstr>
      <vt:lpstr>FAQs: Non-fiction recommendations</vt:lpstr>
      <vt:lpstr>What to read after David Walliams</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2</dc:title>
  <dc:creator>Catherine Wilson Garry</dc:creator>
  <cp:lastModifiedBy>Becky McRitchie</cp:lastModifiedBy>
  <cp:revision>29</cp:revision>
  <dcterms:created xsi:type="dcterms:W3CDTF">2023-02-21T16:08:44Z</dcterms:created>
  <dcterms:modified xsi:type="dcterms:W3CDTF">2023-04-27T15:42:35Z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