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69" r:id="rId5"/>
    <p:sldId id="275" r:id="rId6"/>
    <p:sldId id="277" r:id="rId7"/>
    <p:sldId id="295" r:id="rId8"/>
    <p:sldId id="25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7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6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908CC1-3745-40FA-B999-391902A36BAE}" v="1" dt="2024-10-24T15:29:23.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55817" autoAdjust="0"/>
  </p:normalViewPr>
  <p:slideViewPr>
    <p:cSldViewPr snapToObjects="1">
      <p:cViewPr varScale="1">
        <p:scale>
          <a:sx n="46" d="100"/>
          <a:sy n="46" d="100"/>
        </p:scale>
        <p:origin x="230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D36961-D207-4613-A949-20FE44382762}" type="datetimeFigureOut">
              <a:rPr lang="en-GB" smtClean="0"/>
              <a:t>24/10/2024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E8763-CE37-478F-AC50-5431D1C2EC64}" type="slidenum">
              <a:rPr lang="en-GB" smtClean="0"/>
              <a:t>‹#›</a:t>
            </a:fld>
            <a:endParaRPr lang="en-GB"/>
          </a:p>
        </p:txBody>
      </p:sp>
    </p:spTree>
    <p:extLst>
      <p:ext uri="{BB962C8B-B14F-4D97-AF65-F5344CB8AC3E}">
        <p14:creationId xmlns:p14="http://schemas.microsoft.com/office/powerpoint/2010/main" val="192455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cottishbooktrust.com/learning-resources/teen-book-discussion-guid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cottishbooktrust.com/learning-resources/teen-book-discussion-guid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cottishbooktrust.com/learning-resources/teen-book-discussion-guid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cottishbooktrust.com/learning-resources/teen-book-discussion-guid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cottishbooktrust.com/learning-resources/teen-book-discussion-guid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cottishbooktrust.com/learning-resources/teen-book-discussion-guid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D78E8763-CE37-478F-AC50-5431D1C2EC64}" type="slidenum">
              <a:rPr lang="en-GB" smtClean="0"/>
              <a:t>2</a:t>
            </a:fld>
            <a:endParaRPr lang="en-GB"/>
          </a:p>
        </p:txBody>
      </p:sp>
    </p:spTree>
    <p:extLst>
      <p:ext uri="{BB962C8B-B14F-4D97-AF65-F5344CB8AC3E}">
        <p14:creationId xmlns:p14="http://schemas.microsoft.com/office/powerpoint/2010/main" val="2993366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7E23B-CD3B-B3B6-0847-1D47C44D5A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C7498E-3F27-1C6E-1CA8-2F214298F9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FD74A7-846B-35E7-1BD1-E0948A4F3BCF}"/>
              </a:ext>
            </a:extLst>
          </p:cNvPr>
          <p:cNvSpPr>
            <a:spLocks noGrp="1"/>
          </p:cNvSpPr>
          <p:nvPr>
            <p:ph type="body" idx="1"/>
          </p:nvPr>
        </p:nvSpPr>
        <p:spPr/>
        <p:txBody>
          <a:bodyPr/>
          <a:lstStyle/>
          <a:p>
            <a:pPr algn="l" fontAlgn="base"/>
            <a:r>
              <a:rPr lang="en-US" sz="1200" b="1" dirty="0">
                <a:latin typeface="Arial" panose="020B0604020202020204" pitchFamily="34" charset="0"/>
                <a:cs typeface="Arial" panose="020B0604020202020204" pitchFamily="34" charset="0"/>
              </a:rPr>
              <a:t>Scottish Book Trust Staff Picks: </a:t>
            </a:r>
            <a:r>
              <a:rPr lang="en-GB" b="1" i="0" dirty="0">
                <a:solidFill>
                  <a:srgbClr val="FFFFFF"/>
                </a:solidFill>
                <a:effectLst/>
                <a:latin typeface="custom_49904"/>
              </a:rPr>
              <a:t>Rachel Gray, Reading Communities Administrator</a:t>
            </a:r>
            <a:br>
              <a:rPr lang="en-GB" b="1" i="0" dirty="0">
                <a:solidFill>
                  <a:srgbClr val="FFFFFF"/>
                </a:solidFill>
                <a:effectLst/>
                <a:latin typeface="custom_49904"/>
              </a:rPr>
            </a:br>
            <a:br>
              <a:rPr lang="en-GB" b="1" i="0" dirty="0">
                <a:solidFill>
                  <a:srgbClr val="FFFFFF"/>
                </a:solidFill>
                <a:effectLst/>
                <a:latin typeface="custom_49904"/>
              </a:rPr>
            </a:br>
            <a:r>
              <a:rPr lang="en-GB" b="1" i="1" dirty="0">
                <a:solidFill>
                  <a:srgbClr val="FFFFFF"/>
                </a:solidFill>
                <a:effectLst/>
                <a:latin typeface="custom_49904"/>
              </a:rPr>
              <a:t>Kindling </a:t>
            </a:r>
            <a:r>
              <a:rPr lang="en-GB" b="1" i="0" dirty="0">
                <a:solidFill>
                  <a:srgbClr val="FFFFFF"/>
                </a:solidFill>
                <a:effectLst/>
                <a:latin typeface="custom_49904"/>
              </a:rPr>
              <a:t>by Traci Chee (HarperCollins)</a:t>
            </a:r>
            <a:br>
              <a:rPr lang="en-GB" b="1" i="0" dirty="0">
                <a:solidFill>
                  <a:srgbClr val="FFFFFF"/>
                </a:solidFill>
                <a:effectLst/>
                <a:latin typeface="custom_49904"/>
              </a:rPr>
            </a:br>
            <a:r>
              <a:rPr lang="en-GB" b="0" i="0" dirty="0">
                <a:solidFill>
                  <a:srgbClr val="000000"/>
                </a:solidFill>
                <a:effectLst/>
                <a:latin typeface="custom_49902"/>
              </a:rPr>
              <a:t>Teenage warriors outlawed for their magic must defend a village against raiders, in this moving and heart-breaking YA fantasy. </a:t>
            </a:r>
            <a:br>
              <a:rPr lang="en-GB" b="0" i="0" dirty="0">
                <a:solidFill>
                  <a:srgbClr val="000000"/>
                </a:solidFill>
                <a:effectLst/>
                <a:latin typeface="custom_49902"/>
              </a:rPr>
            </a:br>
            <a:br>
              <a:rPr lang="en-GB" b="1" i="0" dirty="0">
                <a:solidFill>
                  <a:srgbClr val="000000"/>
                </a:solidFill>
                <a:effectLst/>
                <a:latin typeface="custom_49902"/>
              </a:rPr>
            </a:br>
            <a:r>
              <a:rPr lang="en-GB" b="1" i="1" dirty="0">
                <a:solidFill>
                  <a:srgbClr val="000000"/>
                </a:solidFill>
                <a:effectLst/>
                <a:latin typeface="custom_49902"/>
              </a:rPr>
              <a:t>Broken Hearts and Zombie Parts </a:t>
            </a:r>
            <a:r>
              <a:rPr lang="en-GB" b="1" i="0" dirty="0">
                <a:solidFill>
                  <a:srgbClr val="000000"/>
                </a:solidFill>
                <a:effectLst/>
                <a:latin typeface="custom_49902"/>
              </a:rPr>
              <a:t>by William Hussey </a:t>
            </a:r>
            <a:r>
              <a:rPr lang="en-GB" b="1" i="0" dirty="0">
                <a:solidFill>
                  <a:srgbClr val="E8112D"/>
                </a:solidFill>
                <a:effectLst/>
                <a:latin typeface="custom_49902"/>
              </a:rPr>
              <a:t>(</a:t>
            </a:r>
            <a:r>
              <a:rPr lang="en-GB" b="1" i="0" dirty="0" err="1">
                <a:solidFill>
                  <a:srgbClr val="E8112D"/>
                </a:solidFill>
                <a:effectLst/>
                <a:latin typeface="custom_49902"/>
              </a:rPr>
              <a:t>Usbourne</a:t>
            </a:r>
            <a:r>
              <a:rPr lang="en-GB" b="1" i="0" dirty="0">
                <a:solidFill>
                  <a:srgbClr val="E8112D"/>
                </a:solidFill>
                <a:effectLst/>
                <a:latin typeface="custom_49902"/>
              </a:rPr>
              <a:t> Publishing)</a:t>
            </a:r>
            <a:r>
              <a:rPr lang="en-GB" b="0" i="0" dirty="0">
                <a:solidFill>
                  <a:srgbClr val="000000"/>
                </a:solidFill>
                <a:effectLst/>
                <a:latin typeface="custom_49902"/>
              </a:rPr>
              <a:t> </a:t>
            </a:r>
            <a:br>
              <a:rPr lang="en-GB" b="0" i="0" dirty="0">
                <a:solidFill>
                  <a:srgbClr val="000000"/>
                </a:solidFill>
                <a:effectLst/>
                <a:latin typeface="custom_49902"/>
              </a:rPr>
            </a:br>
            <a:r>
              <a:rPr lang="en-GB" b="0" i="0" dirty="0">
                <a:solidFill>
                  <a:srgbClr val="000000"/>
                </a:solidFill>
                <a:effectLst/>
                <a:latin typeface="custom_49902"/>
              </a:rPr>
              <a:t>A sweet and uplifting LGBTQ+ romance about self-acceptance, with added zombies!</a:t>
            </a:r>
            <a:br>
              <a:rPr lang="en-GB" b="0" i="0" dirty="0">
                <a:solidFill>
                  <a:srgbClr val="000000"/>
                </a:solidFill>
                <a:effectLst/>
                <a:latin typeface="custom_49902"/>
              </a:rPr>
            </a:br>
            <a:br>
              <a:rPr lang="en-GB" b="0" i="0" dirty="0">
                <a:solidFill>
                  <a:srgbClr val="000000"/>
                </a:solidFill>
                <a:effectLst/>
                <a:latin typeface="custom_49902"/>
              </a:rPr>
            </a:br>
            <a:r>
              <a:rPr lang="en-GB" b="1" i="1" dirty="0" err="1">
                <a:solidFill>
                  <a:srgbClr val="000000"/>
                </a:solidFill>
                <a:effectLst/>
                <a:latin typeface="custom_49902"/>
              </a:rPr>
              <a:t>Theives</a:t>
            </a:r>
            <a:r>
              <a:rPr lang="en-GB" b="1" i="1" dirty="0">
                <a:solidFill>
                  <a:srgbClr val="000000"/>
                </a:solidFill>
                <a:effectLst/>
                <a:latin typeface="custom_49902"/>
              </a:rPr>
              <a:t>’ Gambit </a:t>
            </a:r>
            <a:r>
              <a:rPr lang="en-GB" b="1" i="0" dirty="0">
                <a:solidFill>
                  <a:srgbClr val="000000"/>
                </a:solidFill>
                <a:effectLst/>
                <a:latin typeface="custom_49902"/>
              </a:rPr>
              <a:t>by </a:t>
            </a:r>
            <a:r>
              <a:rPr lang="en-GB" b="1" i="0" dirty="0" err="1">
                <a:solidFill>
                  <a:srgbClr val="000000"/>
                </a:solidFill>
                <a:effectLst/>
                <a:latin typeface="custom_49902"/>
              </a:rPr>
              <a:t>Kayvion</a:t>
            </a:r>
            <a:r>
              <a:rPr lang="en-GB" b="1" i="0" dirty="0">
                <a:solidFill>
                  <a:srgbClr val="000000"/>
                </a:solidFill>
                <a:effectLst/>
                <a:latin typeface="custom_49902"/>
              </a:rPr>
              <a:t> Lewis (Simon &amp; Schuster)</a:t>
            </a:r>
            <a:br>
              <a:rPr lang="en-GB" b="1" i="0" dirty="0">
                <a:solidFill>
                  <a:srgbClr val="000000"/>
                </a:solidFill>
                <a:effectLst/>
                <a:latin typeface="custom_49902"/>
              </a:rPr>
            </a:br>
            <a:r>
              <a:rPr lang="en-GB" b="0" i="0" dirty="0">
                <a:solidFill>
                  <a:srgbClr val="000000"/>
                </a:solidFill>
                <a:effectLst/>
                <a:latin typeface="custom_49902"/>
              </a:rPr>
              <a:t>A group of master thieves must battle against each other to win the grand prize. Think </a:t>
            </a:r>
            <a:r>
              <a:rPr lang="en-GB" b="0" i="1" dirty="0">
                <a:solidFill>
                  <a:srgbClr val="000000"/>
                </a:solidFill>
                <a:effectLst/>
                <a:latin typeface="custom_49903"/>
              </a:rPr>
              <a:t>The Hunger Games</a:t>
            </a:r>
            <a:r>
              <a:rPr lang="en-GB" b="0" i="0" dirty="0">
                <a:solidFill>
                  <a:srgbClr val="000000"/>
                </a:solidFill>
                <a:effectLst/>
                <a:latin typeface="custom_49902"/>
              </a:rPr>
              <a:t> for criminals!</a:t>
            </a:r>
            <a:endParaRPr lang="en-GB" b="0" i="0" dirty="0">
              <a:solidFill>
                <a:srgbClr val="282828"/>
              </a:solidFill>
              <a:effectLst/>
              <a:latin typeface="custom_49903"/>
            </a:endParaRPr>
          </a:p>
          <a:p>
            <a:pPr algn="l" fontAlgn="base"/>
            <a:endParaRPr lang="en-GB" b="1" i="1" dirty="0"/>
          </a:p>
        </p:txBody>
      </p:sp>
      <p:sp>
        <p:nvSpPr>
          <p:cNvPr id="4" name="Slide Number Placeholder 3">
            <a:extLst>
              <a:ext uri="{FF2B5EF4-FFF2-40B4-BE49-F238E27FC236}">
                <a16:creationId xmlns:a16="http://schemas.microsoft.com/office/drawing/2014/main" id="{B5716F97-07BB-3CBA-BE69-A8E9C08754E8}"/>
              </a:ext>
            </a:extLst>
          </p:cNvPr>
          <p:cNvSpPr>
            <a:spLocks noGrp="1"/>
          </p:cNvSpPr>
          <p:nvPr>
            <p:ph type="sldNum" sz="quarter" idx="5"/>
          </p:nvPr>
        </p:nvSpPr>
        <p:spPr/>
        <p:txBody>
          <a:bodyPr/>
          <a:lstStyle/>
          <a:p>
            <a:fld id="{D78E8763-CE37-478F-AC50-5431D1C2EC64}" type="slidenum">
              <a:rPr lang="en-GB" smtClean="0"/>
              <a:t>11</a:t>
            </a:fld>
            <a:endParaRPr lang="en-GB"/>
          </a:p>
        </p:txBody>
      </p:sp>
    </p:spTree>
    <p:extLst>
      <p:ext uri="{BB962C8B-B14F-4D97-AF65-F5344CB8AC3E}">
        <p14:creationId xmlns:p14="http://schemas.microsoft.com/office/powerpoint/2010/main" val="2488373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8996C-13ED-C028-BFA0-ADADAB367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BBB6BE-D4AC-0550-18C1-702471030D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58A1C3-84CE-39E6-88B7-807D3E587B2A}"/>
              </a:ext>
            </a:extLst>
          </p:cNvPr>
          <p:cNvSpPr>
            <a:spLocks noGrp="1"/>
          </p:cNvSpPr>
          <p:nvPr>
            <p:ph type="body" idx="1"/>
          </p:nvPr>
        </p:nvSpPr>
        <p:spPr/>
        <p:txBody>
          <a:bodyPr/>
          <a:lstStyle/>
          <a:p>
            <a:pPr algn="l" fontAlgn="base"/>
            <a:r>
              <a:rPr lang="en-GB" sz="1200" b="1" dirty="0">
                <a:latin typeface="Arial" panose="020B0604020202020204" pitchFamily="34" charset="0"/>
                <a:cs typeface="Arial" panose="020B0604020202020204" pitchFamily="34" charset="0"/>
              </a:rPr>
              <a:t>What to read if they like video games</a:t>
            </a:r>
            <a:br>
              <a:rPr lang="en-GB" b="1" i="0" dirty="0">
                <a:solidFill>
                  <a:srgbClr val="FFFFFF"/>
                </a:solidFill>
                <a:effectLst/>
                <a:latin typeface="custom_49904"/>
              </a:rPr>
            </a:br>
            <a:br>
              <a:rPr lang="en-GB" b="1" i="0" dirty="0">
                <a:solidFill>
                  <a:srgbClr val="FFFFFF"/>
                </a:solidFill>
                <a:effectLst/>
                <a:latin typeface="custom_49904"/>
              </a:rPr>
            </a:br>
            <a:r>
              <a:rPr lang="en-GB" b="1" i="1" dirty="0">
                <a:solidFill>
                  <a:srgbClr val="FFFFFF"/>
                </a:solidFill>
                <a:effectLst/>
                <a:latin typeface="custom_49904"/>
              </a:rPr>
              <a:t>You Choose</a:t>
            </a:r>
            <a:r>
              <a:rPr lang="en-GB" b="1" i="0" dirty="0">
                <a:solidFill>
                  <a:srgbClr val="FFFFFF"/>
                </a:solidFill>
                <a:effectLst/>
                <a:latin typeface="custom_49904"/>
              </a:rPr>
              <a:t> by Pippa Goodhart and Nick </a:t>
            </a:r>
            <a:r>
              <a:rPr lang="en-GB" b="1" i="0" dirty="0" err="1">
                <a:solidFill>
                  <a:srgbClr val="FFFFFF"/>
                </a:solidFill>
                <a:effectLst/>
                <a:latin typeface="custom_49904"/>
              </a:rPr>
              <a:t>Sharratt</a:t>
            </a:r>
            <a:r>
              <a:rPr lang="en-GB" b="1" i="0" dirty="0">
                <a:solidFill>
                  <a:srgbClr val="FFFFFF"/>
                </a:solidFill>
                <a:effectLst/>
                <a:latin typeface="custom_49904"/>
              </a:rPr>
              <a:t> (Puffin)</a:t>
            </a:r>
            <a:br>
              <a:rPr lang="en-GB" b="1" i="0" dirty="0">
                <a:solidFill>
                  <a:srgbClr val="FFFFFF"/>
                </a:solidFill>
                <a:effectLst/>
                <a:latin typeface="custom_49904"/>
              </a:rPr>
            </a:br>
            <a:r>
              <a:rPr lang="en-GB" b="0" i="0" dirty="0">
                <a:solidFill>
                  <a:srgbClr val="000000"/>
                </a:solidFill>
                <a:effectLst/>
                <a:latin typeface="custom_49902"/>
              </a:rPr>
              <a:t>This fun and interactive book lets the young reader choose the answer to different questions such as: Where would you live? Who would you friends be? Where would you sleep? It’s a great way for children to lead the story and use their imagination to make up new worlds and possibilities. </a:t>
            </a:r>
            <a:br>
              <a:rPr lang="en-GB" b="0" i="0" dirty="0">
                <a:solidFill>
                  <a:srgbClr val="000000"/>
                </a:solidFill>
                <a:effectLst/>
                <a:latin typeface="custom_49902"/>
              </a:rPr>
            </a:br>
            <a:br>
              <a:rPr lang="en-GB" b="0" i="0" dirty="0">
                <a:solidFill>
                  <a:srgbClr val="000000"/>
                </a:solidFill>
                <a:effectLst/>
                <a:latin typeface="custom_49902"/>
              </a:rPr>
            </a:br>
            <a:r>
              <a:rPr lang="en-GB" b="1" i="1" dirty="0">
                <a:solidFill>
                  <a:srgbClr val="000000"/>
                </a:solidFill>
                <a:effectLst/>
                <a:latin typeface="custom_49902"/>
              </a:rPr>
              <a:t>It Might Be An Apple</a:t>
            </a:r>
            <a:r>
              <a:rPr lang="en-GB" b="1" i="0" dirty="0">
                <a:solidFill>
                  <a:srgbClr val="000000"/>
                </a:solidFill>
                <a:effectLst/>
                <a:latin typeface="custom_49902"/>
              </a:rPr>
              <a:t> by </a:t>
            </a:r>
            <a:r>
              <a:rPr lang="en-GB" b="1" i="0" dirty="0" err="1">
                <a:solidFill>
                  <a:srgbClr val="000000"/>
                </a:solidFill>
                <a:effectLst/>
                <a:latin typeface="custom_49902"/>
              </a:rPr>
              <a:t>Shinsuke</a:t>
            </a:r>
            <a:r>
              <a:rPr lang="en-GB" b="1" i="0" dirty="0">
                <a:solidFill>
                  <a:srgbClr val="000000"/>
                </a:solidFill>
                <a:effectLst/>
                <a:latin typeface="custom_49902"/>
              </a:rPr>
              <a:t> </a:t>
            </a:r>
            <a:r>
              <a:rPr lang="en-GB" b="1" i="0" dirty="0" err="1">
                <a:solidFill>
                  <a:srgbClr val="000000"/>
                </a:solidFill>
                <a:effectLst/>
                <a:latin typeface="custom_49902"/>
              </a:rPr>
              <a:t>Yoshitake</a:t>
            </a:r>
            <a:r>
              <a:rPr lang="en-GB" b="1" i="0" dirty="0">
                <a:solidFill>
                  <a:srgbClr val="000000"/>
                </a:solidFill>
                <a:effectLst/>
                <a:latin typeface="custom_49902"/>
              </a:rPr>
              <a:t> (Thames &amp; Hudson)</a:t>
            </a:r>
            <a:br>
              <a:rPr lang="en-GB" b="0" i="0" dirty="0">
                <a:solidFill>
                  <a:srgbClr val="000000"/>
                </a:solidFill>
                <a:effectLst/>
                <a:latin typeface="custom_49902"/>
              </a:rPr>
            </a:br>
            <a:r>
              <a:rPr lang="en-GB" b="0" i="0" dirty="0">
                <a:solidFill>
                  <a:srgbClr val="000000"/>
                </a:solidFill>
                <a:effectLst/>
                <a:latin typeface="custom_49902"/>
              </a:rPr>
              <a:t>But what if it isn’t an apple? What if it’s an egg with a creature inside waiting to hatch? Every page leads the reader to question what they think they know about an apple with increasingly wild ideas in both magical and delightful ways. Perfect for curious readers and encouraging creative thinking. </a:t>
            </a:r>
            <a:br>
              <a:rPr lang="en-GB" b="0" i="0" dirty="0">
                <a:solidFill>
                  <a:srgbClr val="000000"/>
                </a:solidFill>
                <a:effectLst/>
                <a:latin typeface="custom_49902"/>
              </a:rPr>
            </a:br>
            <a:br>
              <a:rPr lang="en-GB" b="0" i="0" dirty="0">
                <a:solidFill>
                  <a:srgbClr val="000000"/>
                </a:solidFill>
                <a:effectLst/>
                <a:latin typeface="custom_49902"/>
              </a:rPr>
            </a:br>
            <a:r>
              <a:rPr lang="en-GB" b="1" i="1" dirty="0">
                <a:solidFill>
                  <a:srgbClr val="000000"/>
                </a:solidFill>
                <a:effectLst/>
                <a:latin typeface="custom_49902"/>
              </a:rPr>
              <a:t>Journey</a:t>
            </a:r>
            <a:r>
              <a:rPr lang="en-GB" b="1" i="0" dirty="0">
                <a:solidFill>
                  <a:srgbClr val="000000"/>
                </a:solidFill>
                <a:effectLst/>
                <a:latin typeface="custom_49902"/>
              </a:rPr>
              <a:t> by Aaron Becker (Walker Books) </a:t>
            </a:r>
            <a:br>
              <a:rPr lang="en-GB" b="1" i="0" dirty="0">
                <a:solidFill>
                  <a:srgbClr val="000000"/>
                </a:solidFill>
                <a:effectLst/>
                <a:latin typeface="custom_49902"/>
              </a:rPr>
            </a:br>
            <a:r>
              <a:rPr lang="en-GB" b="0" i="0" dirty="0">
                <a:solidFill>
                  <a:srgbClr val="000000"/>
                </a:solidFill>
                <a:effectLst/>
                <a:latin typeface="custom_49902"/>
              </a:rPr>
              <a:t>When a little girl uses a red crayon to draw a door on her bedroom wall, she finds that it opens into a magical, fantasy world of adventure. With pages full of impressive detail, this wordless book is both enchanting and imaginative, and makes the reader feel as though anything is possible.</a:t>
            </a:r>
            <a:endParaRPr lang="en-GB" b="1" i="1" dirty="0"/>
          </a:p>
        </p:txBody>
      </p:sp>
      <p:sp>
        <p:nvSpPr>
          <p:cNvPr id="4" name="Slide Number Placeholder 3">
            <a:extLst>
              <a:ext uri="{FF2B5EF4-FFF2-40B4-BE49-F238E27FC236}">
                <a16:creationId xmlns:a16="http://schemas.microsoft.com/office/drawing/2014/main" id="{B36A67FF-8D99-77F2-23A5-2504559F0412}"/>
              </a:ext>
            </a:extLst>
          </p:cNvPr>
          <p:cNvSpPr>
            <a:spLocks noGrp="1"/>
          </p:cNvSpPr>
          <p:nvPr>
            <p:ph type="sldNum" sz="quarter" idx="5"/>
          </p:nvPr>
        </p:nvSpPr>
        <p:spPr/>
        <p:txBody>
          <a:bodyPr/>
          <a:lstStyle/>
          <a:p>
            <a:fld id="{D78E8763-CE37-478F-AC50-5431D1C2EC64}" type="slidenum">
              <a:rPr lang="en-GB" smtClean="0"/>
              <a:t>12</a:t>
            </a:fld>
            <a:endParaRPr lang="en-GB"/>
          </a:p>
        </p:txBody>
      </p:sp>
    </p:spTree>
    <p:extLst>
      <p:ext uri="{BB962C8B-B14F-4D97-AF65-F5344CB8AC3E}">
        <p14:creationId xmlns:p14="http://schemas.microsoft.com/office/powerpoint/2010/main" val="3323409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FE3B3-956D-0E70-5A03-8F2AFF11B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D471F7-43AE-6A0F-4F9C-965B98B2B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2A345-F3A6-9A4A-E087-57C8ACE27AFA}"/>
              </a:ext>
            </a:extLst>
          </p:cNvPr>
          <p:cNvSpPr>
            <a:spLocks noGrp="1"/>
          </p:cNvSpPr>
          <p:nvPr>
            <p:ph type="body" idx="1"/>
          </p:nvPr>
        </p:nvSpPr>
        <p:spPr/>
        <p:txBody>
          <a:bodyPr/>
          <a:lstStyle/>
          <a:p>
            <a:pPr algn="l" fontAlgn="base"/>
            <a:r>
              <a:rPr lang="en-GB" sz="1200" b="1" dirty="0">
                <a:latin typeface="Arial" panose="020B0604020202020204" pitchFamily="34" charset="0"/>
                <a:cs typeface="Arial" panose="020B0604020202020204" pitchFamily="34" charset="0"/>
              </a:rPr>
              <a:t>What to read if they like video games</a:t>
            </a:r>
            <a:br>
              <a:rPr lang="en-GB" b="1" i="0" dirty="0">
                <a:solidFill>
                  <a:srgbClr val="FFFFFF"/>
                </a:solidFill>
                <a:effectLst/>
                <a:latin typeface="custom_49904"/>
              </a:rPr>
            </a:br>
            <a:br>
              <a:rPr lang="en-GB" b="1" i="0" dirty="0">
                <a:solidFill>
                  <a:srgbClr val="FFFFFF"/>
                </a:solidFill>
                <a:effectLst/>
                <a:latin typeface="custom_49904"/>
              </a:rPr>
            </a:br>
            <a:r>
              <a:rPr lang="en-GB" b="1" i="1" dirty="0">
                <a:solidFill>
                  <a:srgbClr val="FFFFFF"/>
                </a:solidFill>
                <a:effectLst/>
                <a:latin typeface="custom_49904"/>
              </a:rPr>
              <a:t>Press Start!: Game On, Super Rabbit Boy! </a:t>
            </a:r>
            <a:r>
              <a:rPr lang="en-GB" b="1" i="0" dirty="0">
                <a:solidFill>
                  <a:srgbClr val="FFFFFF"/>
                </a:solidFill>
                <a:effectLst/>
                <a:latin typeface="custom_49904"/>
              </a:rPr>
              <a:t>by Thomas </a:t>
            </a:r>
            <a:r>
              <a:rPr lang="en-GB" b="1" i="0" dirty="0" err="1">
                <a:solidFill>
                  <a:srgbClr val="FFFFFF"/>
                </a:solidFill>
                <a:effectLst/>
                <a:latin typeface="custom_49904"/>
              </a:rPr>
              <a:t>Flintham</a:t>
            </a:r>
            <a:r>
              <a:rPr lang="en-GB" b="1" i="0" dirty="0">
                <a:solidFill>
                  <a:srgbClr val="FFFFFF"/>
                </a:solidFill>
                <a:effectLst/>
                <a:latin typeface="custom_49904"/>
              </a:rPr>
              <a:t> (Nosy Crow)</a:t>
            </a:r>
            <a:br>
              <a:rPr lang="en-GB" b="1" i="0" dirty="0">
                <a:solidFill>
                  <a:srgbClr val="FFFFFF"/>
                </a:solidFill>
                <a:effectLst/>
                <a:latin typeface="custom_49904"/>
              </a:rPr>
            </a:br>
            <a:r>
              <a:rPr lang="en-GB" b="0" i="0" dirty="0">
                <a:solidFill>
                  <a:srgbClr val="000000"/>
                </a:solidFill>
                <a:effectLst/>
                <a:latin typeface="custom_49902"/>
              </a:rPr>
              <a:t>Can Super Rabbit Boy rescue Singing Dog from evil King Viking; crossing lava lakes, evading </a:t>
            </a:r>
            <a:r>
              <a:rPr lang="en-GB" b="0" i="0" dirty="0" err="1">
                <a:solidFill>
                  <a:srgbClr val="000000"/>
                </a:solidFill>
                <a:effectLst/>
                <a:latin typeface="custom_49902"/>
              </a:rPr>
              <a:t>robo</a:t>
            </a:r>
            <a:r>
              <a:rPr lang="en-GB" b="0" i="0" dirty="0">
                <a:solidFill>
                  <a:srgbClr val="000000"/>
                </a:solidFill>
                <a:effectLst/>
                <a:latin typeface="custom_49902"/>
              </a:rPr>
              <a:t>-snakes and progressing to level 6, without losing a life? Or will it be Game Over?! The perfect early read for kids who love gaming.</a:t>
            </a:r>
            <a:br>
              <a:rPr lang="en-GB" b="0" i="0" dirty="0">
                <a:solidFill>
                  <a:srgbClr val="000000"/>
                </a:solidFill>
                <a:effectLst/>
                <a:latin typeface="custom_49902"/>
              </a:rPr>
            </a:br>
            <a:br>
              <a:rPr lang="en-GB" b="0" i="0" dirty="0">
                <a:solidFill>
                  <a:srgbClr val="000000"/>
                </a:solidFill>
                <a:effectLst/>
                <a:latin typeface="custom_49902"/>
              </a:rPr>
            </a:br>
            <a:r>
              <a:rPr lang="en-GB" b="1" i="1" dirty="0" err="1">
                <a:solidFill>
                  <a:srgbClr val="000000"/>
                </a:solidFill>
                <a:effectLst/>
                <a:latin typeface="custom_49902"/>
              </a:rPr>
              <a:t>Gamerville</a:t>
            </a:r>
            <a:r>
              <a:rPr lang="en-GB" b="1" i="1" dirty="0">
                <a:solidFill>
                  <a:srgbClr val="000000"/>
                </a:solidFill>
                <a:effectLst/>
                <a:latin typeface="custom_49902"/>
              </a:rPr>
              <a:t> </a:t>
            </a:r>
            <a:r>
              <a:rPr lang="en-GB" b="1" i="0" dirty="0">
                <a:solidFill>
                  <a:srgbClr val="000000"/>
                </a:solidFill>
                <a:effectLst/>
                <a:latin typeface="custom_49902"/>
              </a:rPr>
              <a:t>by Johnnie Christmas (</a:t>
            </a:r>
            <a:r>
              <a:rPr lang="en-GB" b="1" i="0" dirty="0" err="1">
                <a:solidFill>
                  <a:srgbClr val="000000"/>
                </a:solidFill>
                <a:effectLst/>
                <a:latin typeface="custom_49902"/>
              </a:rPr>
              <a:t>HarperAlley</a:t>
            </a:r>
            <a:r>
              <a:rPr lang="en-GB" b="1" i="0" dirty="0">
                <a:solidFill>
                  <a:srgbClr val="000000"/>
                </a:solidFill>
                <a:effectLst/>
                <a:latin typeface="custom_49902"/>
              </a:rPr>
              <a:t>)</a:t>
            </a:r>
            <a:br>
              <a:rPr lang="en-GB" b="0" i="0" dirty="0">
                <a:solidFill>
                  <a:srgbClr val="000000"/>
                </a:solidFill>
                <a:effectLst/>
                <a:latin typeface="custom_49902"/>
              </a:rPr>
            </a:br>
            <a:r>
              <a:rPr lang="en-GB" b="0" i="0" dirty="0">
                <a:solidFill>
                  <a:srgbClr val="000000"/>
                </a:solidFill>
                <a:effectLst/>
                <a:latin typeface="custom_49902"/>
              </a:rPr>
              <a:t>When Max makes it to the </a:t>
            </a:r>
            <a:r>
              <a:rPr lang="en-GB" b="0" i="0" dirty="0" err="1">
                <a:solidFill>
                  <a:srgbClr val="000000"/>
                </a:solidFill>
                <a:effectLst/>
                <a:latin typeface="custom_49902"/>
              </a:rPr>
              <a:t>Gamerville</a:t>
            </a:r>
            <a:r>
              <a:rPr lang="en-GB" b="0" i="0" dirty="0">
                <a:solidFill>
                  <a:srgbClr val="000000"/>
                </a:solidFill>
                <a:effectLst/>
                <a:latin typeface="custom_49902"/>
              </a:rPr>
              <a:t> finals his dream’s finally feel within reach – that is until his parents send him for a screen-free break to Camp Reset. But perhaps camp isn’t as different from gaming as it seems? A hope-filled graphic novel that encourages us to discover value in the unfamiliar.</a:t>
            </a:r>
            <a:br>
              <a:rPr lang="en-GB" b="0" i="0" dirty="0">
                <a:solidFill>
                  <a:srgbClr val="000000"/>
                </a:solidFill>
                <a:effectLst/>
                <a:latin typeface="custom_49902"/>
              </a:rPr>
            </a:br>
            <a:br>
              <a:rPr lang="en-GB" b="0" i="0" dirty="0">
                <a:solidFill>
                  <a:srgbClr val="000000"/>
                </a:solidFill>
                <a:effectLst/>
                <a:latin typeface="custom_49902"/>
              </a:rPr>
            </a:br>
            <a:r>
              <a:rPr lang="en-GB" b="1" i="1" dirty="0">
                <a:solidFill>
                  <a:srgbClr val="000000"/>
                </a:solidFill>
                <a:effectLst/>
                <a:latin typeface="custom_49902"/>
              </a:rPr>
              <a:t>Adventure Game Comics: Leviathan</a:t>
            </a:r>
            <a:r>
              <a:rPr lang="en-GB" b="1" i="0" dirty="0">
                <a:solidFill>
                  <a:srgbClr val="000000"/>
                </a:solidFill>
                <a:effectLst/>
                <a:latin typeface="custom_49902"/>
              </a:rPr>
              <a:t> by Jason Shiga (Amulet Books)</a:t>
            </a:r>
            <a:br>
              <a:rPr lang="en-GB" b="1" i="0" dirty="0">
                <a:solidFill>
                  <a:srgbClr val="000000"/>
                </a:solidFill>
                <a:effectLst/>
                <a:latin typeface="custom_49902"/>
              </a:rPr>
            </a:br>
            <a:r>
              <a:rPr lang="en-GB" b="0" i="0" dirty="0">
                <a:solidFill>
                  <a:srgbClr val="000000"/>
                </a:solidFill>
                <a:effectLst/>
                <a:latin typeface="custom_49902"/>
              </a:rPr>
              <a:t>Can you make the right choices and solve the mystery of the Leviathan? This interactive graphic novel takes you on twists and turns through a maze of stories, whilst the reader must gather hints along the way to find the correct path. </a:t>
            </a:r>
            <a:endParaRPr lang="en-GB" b="1" i="1" dirty="0"/>
          </a:p>
        </p:txBody>
      </p:sp>
      <p:sp>
        <p:nvSpPr>
          <p:cNvPr id="4" name="Slide Number Placeholder 3">
            <a:extLst>
              <a:ext uri="{FF2B5EF4-FFF2-40B4-BE49-F238E27FC236}">
                <a16:creationId xmlns:a16="http://schemas.microsoft.com/office/drawing/2014/main" id="{21F33582-712D-68C8-79FB-5625DCA5EBE1}"/>
              </a:ext>
            </a:extLst>
          </p:cNvPr>
          <p:cNvSpPr>
            <a:spLocks noGrp="1"/>
          </p:cNvSpPr>
          <p:nvPr>
            <p:ph type="sldNum" sz="quarter" idx="5"/>
          </p:nvPr>
        </p:nvSpPr>
        <p:spPr/>
        <p:txBody>
          <a:bodyPr/>
          <a:lstStyle/>
          <a:p>
            <a:fld id="{D78E8763-CE37-478F-AC50-5431D1C2EC64}" type="slidenum">
              <a:rPr lang="en-GB" smtClean="0"/>
              <a:t>13</a:t>
            </a:fld>
            <a:endParaRPr lang="en-GB"/>
          </a:p>
        </p:txBody>
      </p:sp>
    </p:spTree>
    <p:extLst>
      <p:ext uri="{BB962C8B-B14F-4D97-AF65-F5344CB8AC3E}">
        <p14:creationId xmlns:p14="http://schemas.microsoft.com/office/powerpoint/2010/main" val="791987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7F8F0-667E-D138-50E4-C2DF89E10D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63EB78-8739-8031-96C3-870A87EEDD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A61C44-705F-9AA6-D858-1901F16BA416}"/>
              </a:ext>
            </a:extLst>
          </p:cNvPr>
          <p:cNvSpPr>
            <a:spLocks noGrp="1"/>
          </p:cNvSpPr>
          <p:nvPr>
            <p:ph type="body" idx="1"/>
          </p:nvPr>
        </p:nvSpPr>
        <p:spPr/>
        <p:txBody>
          <a:bodyPr/>
          <a:lstStyle/>
          <a:p>
            <a:pPr algn="l" fontAlgn="base"/>
            <a:r>
              <a:rPr lang="en-GB" sz="1200" b="1" dirty="0">
                <a:latin typeface="Arial" panose="020B0604020202020204" pitchFamily="34" charset="0"/>
                <a:cs typeface="Arial" panose="020B0604020202020204" pitchFamily="34" charset="0"/>
              </a:rPr>
              <a:t>What to read if they like video games</a:t>
            </a:r>
            <a:br>
              <a:rPr lang="en-GB" b="1" i="0" dirty="0">
                <a:solidFill>
                  <a:srgbClr val="FFFFFF"/>
                </a:solidFill>
                <a:effectLst/>
                <a:latin typeface="custom_49904"/>
              </a:rPr>
            </a:br>
            <a:br>
              <a:rPr lang="en-GB" b="1" i="0" dirty="0">
                <a:solidFill>
                  <a:srgbClr val="FFFFFF"/>
                </a:solidFill>
                <a:effectLst/>
                <a:latin typeface="custom_49904"/>
              </a:rPr>
            </a:br>
            <a:r>
              <a:rPr lang="en-GB" b="1" i="1" dirty="0">
                <a:solidFill>
                  <a:srgbClr val="FFFFFF"/>
                </a:solidFill>
                <a:effectLst/>
                <a:latin typeface="custom_49904"/>
              </a:rPr>
              <a:t>In Real Life</a:t>
            </a:r>
            <a:r>
              <a:rPr lang="en-GB" b="1" i="0" dirty="0">
                <a:solidFill>
                  <a:srgbClr val="FFFFFF"/>
                </a:solidFill>
                <a:effectLst/>
                <a:latin typeface="custom_49904"/>
              </a:rPr>
              <a:t> by Cory Doctorow and Jen Wang (Square Fish)</a:t>
            </a:r>
            <a:br>
              <a:rPr lang="en-GB" b="1" i="0" dirty="0">
                <a:solidFill>
                  <a:srgbClr val="FFFFFF"/>
                </a:solidFill>
                <a:effectLst/>
                <a:latin typeface="custom_49904"/>
              </a:rPr>
            </a:br>
            <a:r>
              <a:rPr lang="en-GB" b="0" i="0" dirty="0">
                <a:solidFill>
                  <a:srgbClr val="000000"/>
                </a:solidFill>
                <a:effectLst/>
                <a:latin typeface="custom_49902"/>
              </a:rPr>
              <a:t>Following Anda, a young girl who loves an online RPG, this graphic novel is a great look at how a video game can be both someone’s escape, and someone else’s underpaid job.</a:t>
            </a:r>
            <a:br>
              <a:rPr lang="en-GB" b="0" i="0" dirty="0">
                <a:solidFill>
                  <a:srgbClr val="000000"/>
                </a:solidFill>
                <a:effectLst/>
                <a:latin typeface="custom_49902"/>
              </a:rPr>
            </a:br>
            <a:r>
              <a:rPr lang="en-GB" b="0" i="0" dirty="0">
                <a:solidFill>
                  <a:srgbClr val="000000"/>
                </a:solidFill>
                <a:effectLst/>
                <a:latin typeface="custom_49902"/>
              </a:rPr>
              <a:t>Discussion guide here: </a:t>
            </a:r>
            <a:r>
              <a:rPr lang="en-GB" dirty="0">
                <a:hlinkClick r:id="rId3"/>
              </a:rPr>
              <a:t>https://www.scottishbooktrust.com/learning-resources/teen-book-discussion-guides</a:t>
            </a:r>
            <a:br>
              <a:rPr lang="en-GB" dirty="0"/>
            </a:br>
            <a:r>
              <a:rPr lang="en-GB" dirty="0"/>
              <a:t>Content note: contains depictions of discrimination and racism</a:t>
            </a:r>
            <a:br>
              <a:rPr lang="en-GB" b="0" i="0" dirty="0">
                <a:solidFill>
                  <a:srgbClr val="000000"/>
                </a:solidFill>
                <a:effectLst/>
                <a:latin typeface="custom_49902"/>
              </a:rPr>
            </a:br>
            <a:br>
              <a:rPr lang="en-GB" b="0" i="0" dirty="0">
                <a:solidFill>
                  <a:srgbClr val="000000"/>
                </a:solidFill>
                <a:effectLst/>
                <a:latin typeface="custom_49902"/>
              </a:rPr>
            </a:br>
            <a:r>
              <a:rPr lang="en-GB" b="1" i="1" dirty="0" err="1">
                <a:solidFill>
                  <a:srgbClr val="000000"/>
                </a:solidFill>
                <a:effectLst/>
                <a:latin typeface="custom_49902"/>
              </a:rPr>
              <a:t>Gamish</a:t>
            </a:r>
            <a:r>
              <a:rPr lang="en-GB" b="1" i="0" dirty="0">
                <a:solidFill>
                  <a:srgbClr val="000000"/>
                </a:solidFill>
                <a:effectLst/>
                <a:latin typeface="custom_49902"/>
              </a:rPr>
              <a:t> by Edward Ross (Particular Books)</a:t>
            </a:r>
            <a:br>
              <a:rPr lang="en-GB" b="1" i="0" dirty="0">
                <a:solidFill>
                  <a:srgbClr val="000000"/>
                </a:solidFill>
                <a:effectLst/>
                <a:latin typeface="custom_49902"/>
              </a:rPr>
            </a:br>
            <a:r>
              <a:rPr lang="en-GB" b="0" i="0" dirty="0">
                <a:solidFill>
                  <a:srgbClr val="000000"/>
                </a:solidFill>
                <a:effectLst/>
                <a:latin typeface="custom_49902"/>
              </a:rPr>
              <a:t>A graphic novel journey through the history of video games. From Pac-Man to Life is Strange or Night in the Woods – there’s something for every player to enjoy!</a:t>
            </a:r>
            <a:br>
              <a:rPr lang="en-GB" b="0" i="0" dirty="0">
                <a:solidFill>
                  <a:srgbClr val="000000"/>
                </a:solidFill>
                <a:effectLst/>
                <a:latin typeface="custom_49902"/>
              </a:rPr>
            </a:br>
            <a:br>
              <a:rPr lang="en-GB" b="0" i="0" dirty="0">
                <a:solidFill>
                  <a:srgbClr val="000000"/>
                </a:solidFill>
                <a:effectLst/>
                <a:latin typeface="custom_49902"/>
              </a:rPr>
            </a:br>
            <a:r>
              <a:rPr lang="en-GB" b="1" i="1" dirty="0">
                <a:solidFill>
                  <a:srgbClr val="000000"/>
                </a:solidFill>
                <a:effectLst/>
                <a:latin typeface="custom_49902"/>
              </a:rPr>
              <a:t>Slay</a:t>
            </a:r>
            <a:r>
              <a:rPr lang="en-GB" b="1" i="0" dirty="0">
                <a:solidFill>
                  <a:srgbClr val="000000"/>
                </a:solidFill>
                <a:effectLst/>
                <a:latin typeface="custom_49902"/>
              </a:rPr>
              <a:t> by Brittney Morris (Hodder Children’s Books)</a:t>
            </a:r>
          </a:p>
          <a:p>
            <a:pPr algn="l" fontAlgn="base"/>
            <a:r>
              <a:rPr lang="en-GB" b="0" i="0" dirty="0">
                <a:solidFill>
                  <a:srgbClr val="000000"/>
                </a:solidFill>
                <a:effectLst/>
                <a:latin typeface="custom_49902"/>
              </a:rPr>
              <a:t>Kiera’s favourite game is SLAY, a role-playing card game played online by Black gamers across the world. When a dispute in the game leads to a death in real life, Kiera has to decide how she can protect her game without losing herself.</a:t>
            </a:r>
            <a:br>
              <a:rPr lang="en-GB" b="0" i="0" dirty="0">
                <a:solidFill>
                  <a:srgbClr val="000000"/>
                </a:solidFill>
                <a:effectLst/>
                <a:latin typeface="custom_49902"/>
              </a:rPr>
            </a:br>
            <a:r>
              <a:rPr lang="en-GB" dirty="0"/>
              <a:t>Content note: contains depictions of discrimination and racism</a:t>
            </a:r>
            <a:r>
              <a:rPr lang="en-GB" b="0" i="0" dirty="0"/>
              <a:t> and violence</a:t>
            </a:r>
            <a:endParaRPr lang="en-GB" b="1" i="1" dirty="0"/>
          </a:p>
        </p:txBody>
      </p:sp>
      <p:sp>
        <p:nvSpPr>
          <p:cNvPr id="4" name="Slide Number Placeholder 3">
            <a:extLst>
              <a:ext uri="{FF2B5EF4-FFF2-40B4-BE49-F238E27FC236}">
                <a16:creationId xmlns:a16="http://schemas.microsoft.com/office/drawing/2014/main" id="{D480F5D7-2B58-FBDD-71BE-1760DF8B1A83}"/>
              </a:ext>
            </a:extLst>
          </p:cNvPr>
          <p:cNvSpPr>
            <a:spLocks noGrp="1"/>
          </p:cNvSpPr>
          <p:nvPr>
            <p:ph type="sldNum" sz="quarter" idx="5"/>
          </p:nvPr>
        </p:nvSpPr>
        <p:spPr/>
        <p:txBody>
          <a:bodyPr/>
          <a:lstStyle/>
          <a:p>
            <a:fld id="{D78E8763-CE37-478F-AC50-5431D1C2EC64}" type="slidenum">
              <a:rPr lang="en-GB" smtClean="0"/>
              <a:t>14</a:t>
            </a:fld>
            <a:endParaRPr lang="en-GB"/>
          </a:p>
        </p:txBody>
      </p:sp>
    </p:spTree>
    <p:extLst>
      <p:ext uri="{BB962C8B-B14F-4D97-AF65-F5344CB8AC3E}">
        <p14:creationId xmlns:p14="http://schemas.microsoft.com/office/powerpoint/2010/main" val="2529267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C5219-3DBE-CD43-5B9D-040AC14B1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8095F-5035-9C0B-DFAC-CA6BFFD287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C8DC61-37B6-EDEA-CDE9-9BF59B4C474B}"/>
              </a:ext>
            </a:extLst>
          </p:cNvPr>
          <p:cNvSpPr>
            <a:spLocks noGrp="1"/>
          </p:cNvSpPr>
          <p:nvPr>
            <p:ph type="body" idx="1"/>
          </p:nvPr>
        </p:nvSpPr>
        <p:spPr/>
        <p:txBody>
          <a:bodyPr/>
          <a:lstStyle/>
          <a:p>
            <a:pPr algn="l" rtl="0" fontAlgn="base"/>
            <a:r>
              <a:rPr lang="en-GB" sz="1200" b="1" dirty="0">
                <a:latin typeface="Arial" panose="020B0604020202020204" pitchFamily="34" charset="0"/>
                <a:cs typeface="Arial" panose="020B0604020202020204" pitchFamily="34" charset="0"/>
              </a:rPr>
              <a:t>Middle grade recommendations from Clare Fulton, Regional Outreach Co-ordinator</a:t>
            </a:r>
            <a:br>
              <a:rPr lang="en-GB" b="1" i="0" dirty="0">
                <a:solidFill>
                  <a:srgbClr val="FFFFFF"/>
                </a:solidFill>
                <a:effectLst/>
                <a:latin typeface="custom_49904"/>
              </a:rPr>
            </a:br>
            <a:br>
              <a:rPr lang="en-GB" b="1" i="0" dirty="0">
                <a:solidFill>
                  <a:srgbClr val="FFFFFF"/>
                </a:solidFill>
                <a:effectLst/>
                <a:latin typeface="custom_49904"/>
              </a:rPr>
            </a:br>
            <a:r>
              <a:rPr lang="en-GB" b="1" i="1" dirty="0">
                <a:solidFill>
                  <a:srgbClr val="00758A"/>
                </a:solidFill>
                <a:effectLst/>
                <a:latin typeface="custom_49904"/>
              </a:rPr>
              <a:t>Ivy Newt and the Swamp Dragons </a:t>
            </a:r>
            <a:r>
              <a:rPr lang="en-GB" b="1" i="0" dirty="0">
                <a:solidFill>
                  <a:srgbClr val="00758A"/>
                </a:solidFill>
                <a:effectLst/>
                <a:latin typeface="custom_49902"/>
              </a:rPr>
              <a:t>by Derek </a:t>
            </a:r>
            <a:r>
              <a:rPr lang="en-GB" b="1" i="0" dirty="0" err="1">
                <a:solidFill>
                  <a:srgbClr val="00758A"/>
                </a:solidFill>
                <a:effectLst/>
                <a:latin typeface="custom_49902"/>
              </a:rPr>
              <a:t>Keilty</a:t>
            </a:r>
            <a:r>
              <a:rPr lang="en-GB" b="1" i="0" dirty="0">
                <a:solidFill>
                  <a:srgbClr val="00758A"/>
                </a:solidFill>
                <a:effectLst/>
                <a:latin typeface="custom_49902"/>
              </a:rPr>
              <a:t> and Magda </a:t>
            </a:r>
            <a:r>
              <a:rPr lang="en-GB" b="1" i="0" dirty="0" err="1">
                <a:solidFill>
                  <a:srgbClr val="00758A"/>
                </a:solidFill>
                <a:effectLst/>
                <a:latin typeface="custom_49902"/>
              </a:rPr>
              <a:t>Brol</a:t>
            </a:r>
            <a:r>
              <a:rPr lang="en-GB" b="1" i="0" dirty="0">
                <a:solidFill>
                  <a:srgbClr val="00758A"/>
                </a:solidFill>
                <a:effectLst/>
                <a:latin typeface="custom_49902"/>
              </a:rPr>
              <a:t> (Scallywag Press)</a:t>
            </a:r>
            <a:endParaRPr lang="en-GB" b="1" i="0" dirty="0">
              <a:solidFill>
                <a:srgbClr val="282828"/>
              </a:solidFill>
              <a:effectLst/>
              <a:latin typeface="custom_49902"/>
            </a:endParaRPr>
          </a:p>
          <a:p>
            <a:pPr algn="l" fontAlgn="base"/>
            <a:r>
              <a:rPr lang="en-GB" b="0" i="0" dirty="0">
                <a:solidFill>
                  <a:srgbClr val="000000"/>
                </a:solidFill>
                <a:effectLst/>
                <a:latin typeface="custom_49902"/>
              </a:rPr>
              <a:t>With enchanting illustrations, </a:t>
            </a:r>
            <a:r>
              <a:rPr lang="en-GB" b="0" i="1" dirty="0">
                <a:solidFill>
                  <a:srgbClr val="000000"/>
                </a:solidFill>
                <a:effectLst/>
                <a:latin typeface="custom_49903"/>
              </a:rPr>
              <a:t>Ivy Newt and the Swamp Dragons</a:t>
            </a:r>
            <a:r>
              <a:rPr lang="en-GB" b="0" i="0" dirty="0">
                <a:solidFill>
                  <a:srgbClr val="000000"/>
                </a:solidFill>
                <a:effectLst/>
                <a:latin typeface="custom_49902"/>
              </a:rPr>
              <a:t> is an ideal transition book for moving from picture books to chapter books. It’s a funny story about magic going wrong but with Ivy determined to put things right. Ably abetted by her friend Tom and her clever Gran, the troublemakers may have met their match! Part of the fabulous Ivy Newt series, the perfect book hook for younger readers.  </a:t>
            </a:r>
            <a:endParaRPr lang="en-GB" b="0" i="0" dirty="0">
              <a:solidFill>
                <a:srgbClr val="282828"/>
              </a:solidFill>
              <a:effectLst/>
              <a:latin typeface="custom_49902"/>
            </a:endParaRPr>
          </a:p>
          <a:p>
            <a:pPr algn="l" fontAlgn="base"/>
            <a:br>
              <a:rPr lang="en-GB" b="1" i="0" dirty="0"/>
            </a:br>
            <a:r>
              <a:rPr lang="en-GB" b="1" i="1" dirty="0">
                <a:solidFill>
                  <a:srgbClr val="00758A"/>
                </a:solidFill>
                <a:effectLst/>
                <a:latin typeface="custom_49904"/>
              </a:rPr>
              <a:t>Bird, Bee and Bug Houses: Homes and Habitats for Garden Wildlife </a:t>
            </a:r>
            <a:r>
              <a:rPr lang="en-GB" b="1" i="0" dirty="0">
                <a:solidFill>
                  <a:srgbClr val="00758A"/>
                </a:solidFill>
                <a:effectLst/>
                <a:latin typeface="custom_49904"/>
              </a:rPr>
              <a:t>by Susie Behar and Esther Coombs (Button Books)</a:t>
            </a:r>
            <a:br>
              <a:rPr lang="en-GB" b="1" i="0" dirty="0">
                <a:solidFill>
                  <a:srgbClr val="00758A"/>
                </a:solidFill>
                <a:effectLst/>
                <a:latin typeface="custom_49904"/>
              </a:rPr>
            </a:br>
            <a:r>
              <a:rPr lang="en-GB" b="0" i="0" dirty="0">
                <a:solidFill>
                  <a:srgbClr val="000000"/>
                </a:solidFill>
                <a:effectLst/>
                <a:latin typeface="custom_49902"/>
              </a:rPr>
              <a:t>Make and do outdoors with this heartwarming illustrated guide. Help children learn how to protect the environment with sustainable practices by getting involved in creating habitats for bees, birds and butterflies as well as a bathing area for birds so they can clean their feathers and wings. </a:t>
            </a:r>
          </a:p>
          <a:p>
            <a:pPr algn="l" fontAlgn="base"/>
            <a:endParaRPr lang="en-GB" b="0" i="0" dirty="0">
              <a:solidFill>
                <a:srgbClr val="000000"/>
              </a:solidFill>
              <a:effectLst/>
              <a:latin typeface="custom_49902"/>
            </a:endParaRPr>
          </a:p>
          <a:p>
            <a:pPr algn="l" fontAlgn="base"/>
            <a:r>
              <a:rPr lang="en-GB" b="1" i="1" dirty="0">
                <a:solidFill>
                  <a:srgbClr val="000000"/>
                </a:solidFill>
                <a:effectLst/>
                <a:latin typeface="custom_49902"/>
              </a:rPr>
              <a:t>Benji’s </a:t>
            </a:r>
            <a:r>
              <a:rPr lang="en-GB" b="1" i="1" dirty="0">
                <a:solidFill>
                  <a:srgbClr val="00758A"/>
                </a:solidFill>
                <a:effectLst/>
                <a:latin typeface="custom_49904"/>
              </a:rPr>
              <a:t>Emerald King </a:t>
            </a:r>
            <a:r>
              <a:rPr lang="en-GB" b="1" i="0" dirty="0">
                <a:solidFill>
                  <a:srgbClr val="00758A"/>
                </a:solidFill>
                <a:effectLst/>
                <a:latin typeface="custom_49902"/>
              </a:rPr>
              <a:t>by Ewa </a:t>
            </a:r>
            <a:r>
              <a:rPr lang="en-GB" b="1" i="0" dirty="0" err="1">
                <a:solidFill>
                  <a:srgbClr val="00758A"/>
                </a:solidFill>
                <a:effectLst/>
                <a:latin typeface="custom_49902"/>
              </a:rPr>
              <a:t>Jozefkowicz</a:t>
            </a:r>
            <a:r>
              <a:rPr lang="en-GB" b="1" i="0" dirty="0">
                <a:solidFill>
                  <a:srgbClr val="00758A"/>
                </a:solidFill>
                <a:effectLst/>
                <a:latin typeface="custom_49902"/>
              </a:rPr>
              <a:t> and Gillian Flint (Zephyr)</a:t>
            </a:r>
            <a:br>
              <a:rPr lang="en-GB" b="1" i="0" dirty="0">
                <a:solidFill>
                  <a:srgbClr val="00758A"/>
                </a:solidFill>
                <a:effectLst/>
                <a:latin typeface="custom_49902"/>
              </a:rPr>
            </a:br>
            <a:r>
              <a:rPr lang="en-GB" b="0" i="0" dirty="0">
                <a:solidFill>
                  <a:srgbClr val="000000"/>
                </a:solidFill>
                <a:effectLst/>
                <a:latin typeface="custom_49902"/>
              </a:rPr>
              <a:t>When a group of friends return to school after the holidays and discover that their beloved woodland has damaged trees, a stream clogged with rubbish and no visible wildlife, they decide that they need to take action. The Woodland Explorers’ Club is born, with the mission to restore the forest to its former glory.</a:t>
            </a:r>
            <a:endParaRPr lang="en-GB" b="1" i="1" dirty="0"/>
          </a:p>
        </p:txBody>
      </p:sp>
      <p:sp>
        <p:nvSpPr>
          <p:cNvPr id="4" name="Slide Number Placeholder 3">
            <a:extLst>
              <a:ext uri="{FF2B5EF4-FFF2-40B4-BE49-F238E27FC236}">
                <a16:creationId xmlns:a16="http://schemas.microsoft.com/office/drawing/2014/main" id="{E94A727E-984B-08D9-D7EF-604EAE88D18C}"/>
              </a:ext>
            </a:extLst>
          </p:cNvPr>
          <p:cNvSpPr>
            <a:spLocks noGrp="1"/>
          </p:cNvSpPr>
          <p:nvPr>
            <p:ph type="sldNum" sz="quarter" idx="5"/>
          </p:nvPr>
        </p:nvSpPr>
        <p:spPr/>
        <p:txBody>
          <a:bodyPr/>
          <a:lstStyle/>
          <a:p>
            <a:fld id="{D78E8763-CE37-478F-AC50-5431D1C2EC64}" type="slidenum">
              <a:rPr lang="en-GB" smtClean="0"/>
              <a:t>15</a:t>
            </a:fld>
            <a:endParaRPr lang="en-GB"/>
          </a:p>
        </p:txBody>
      </p:sp>
    </p:spTree>
    <p:extLst>
      <p:ext uri="{BB962C8B-B14F-4D97-AF65-F5344CB8AC3E}">
        <p14:creationId xmlns:p14="http://schemas.microsoft.com/office/powerpoint/2010/main" val="4274969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0897E-96C0-E311-7304-C3338B397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002FC-B615-72D1-58CE-7EF5B6B2EC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9E206-24FD-051E-74AD-8A12DB8BAE63}"/>
              </a:ext>
            </a:extLst>
          </p:cNvPr>
          <p:cNvSpPr>
            <a:spLocks noGrp="1"/>
          </p:cNvSpPr>
          <p:nvPr>
            <p:ph type="body" idx="1"/>
          </p:nvPr>
        </p:nvSpPr>
        <p:spPr/>
        <p:txBody>
          <a:bodyPr/>
          <a:lstStyle/>
          <a:p>
            <a:pPr algn="l" rtl="0" fontAlgn="base"/>
            <a:r>
              <a:rPr lang="en-GB" sz="1200" b="1" dirty="0">
                <a:latin typeface="Arial" panose="020B0604020202020204" pitchFamily="34" charset="0"/>
                <a:cs typeface="Arial" panose="020B0604020202020204" pitchFamily="34" charset="0"/>
              </a:rPr>
              <a:t>Middle grade recommendations from Clare Fulton, Regional Outreach Co-ordinator</a:t>
            </a:r>
            <a:br>
              <a:rPr lang="en-GB" b="1" i="0" dirty="0">
                <a:solidFill>
                  <a:srgbClr val="FFFFFF"/>
                </a:solidFill>
                <a:effectLst/>
                <a:latin typeface="custom_49904"/>
              </a:rPr>
            </a:br>
            <a:br>
              <a:rPr lang="en-GB" b="1" i="0" dirty="0">
                <a:solidFill>
                  <a:srgbClr val="FFFFFF"/>
                </a:solidFill>
                <a:effectLst/>
                <a:latin typeface="custom_49904"/>
              </a:rPr>
            </a:br>
            <a:r>
              <a:rPr lang="en-GB" b="1" i="1" dirty="0">
                <a:solidFill>
                  <a:srgbClr val="00758A"/>
                </a:solidFill>
                <a:effectLst/>
                <a:latin typeface="custom_49904"/>
              </a:rPr>
              <a:t>Bringing Back Kay-Kay </a:t>
            </a:r>
            <a:r>
              <a:rPr lang="en-GB" b="1" i="0" dirty="0">
                <a:solidFill>
                  <a:srgbClr val="00758A"/>
                </a:solidFill>
                <a:effectLst/>
                <a:latin typeface="custom_49904"/>
              </a:rPr>
              <a:t>by Dev Kothari (Walker Books)</a:t>
            </a:r>
          </a:p>
          <a:p>
            <a:pPr algn="l" fontAlgn="base"/>
            <a:r>
              <a:rPr lang="en-GB" b="0" i="0" dirty="0">
                <a:solidFill>
                  <a:srgbClr val="000000"/>
                </a:solidFill>
                <a:effectLst/>
                <a:latin typeface="custom_49902"/>
              </a:rPr>
              <a:t>Meet the courageous, determined Lena who, panicked by her brother’s disappearance and disappointed by the lacklustre response of the local police, embarks on her own quest to find her beloved older brother. Set in India, this book gives a real flavour of the food, the transport, the people and the beauty of the country – all wrapped up in an exciting adventure. When Lena discovers some of Kay-Kay’s poetry, it initially raises more questions than answers but in discovering her sibling’s special gift for writing she is more motivated than ever to find out what has happened to take him away.</a:t>
            </a:r>
          </a:p>
          <a:p>
            <a:pPr algn="l" fontAlgn="base"/>
            <a:endParaRPr lang="en-GB" b="0" i="0" dirty="0">
              <a:solidFill>
                <a:srgbClr val="000000"/>
              </a:solidFill>
              <a:effectLst/>
              <a:latin typeface="custom_49902"/>
            </a:endParaRPr>
          </a:p>
          <a:p>
            <a:pPr algn="l" fontAlgn="base"/>
            <a:r>
              <a:rPr lang="en-GB" b="1" i="1" dirty="0">
                <a:solidFill>
                  <a:srgbClr val="000000"/>
                </a:solidFill>
                <a:effectLst/>
                <a:latin typeface="custom_49902"/>
              </a:rPr>
              <a:t>Me and Aaron Ramsay </a:t>
            </a:r>
            <a:r>
              <a:rPr lang="en-GB" b="1" i="0" dirty="0">
                <a:solidFill>
                  <a:srgbClr val="000000"/>
                </a:solidFill>
                <a:effectLst/>
                <a:latin typeface="custom_49902"/>
              </a:rPr>
              <a:t>by Manon </a:t>
            </a:r>
            <a:r>
              <a:rPr lang="en-GB" b="1" i="0" dirty="0" err="1">
                <a:solidFill>
                  <a:srgbClr val="000000"/>
                </a:solidFill>
                <a:effectLst/>
                <a:latin typeface="custom_49902"/>
              </a:rPr>
              <a:t>Steffan</a:t>
            </a:r>
            <a:r>
              <a:rPr lang="en-GB" b="1" i="0" dirty="0">
                <a:solidFill>
                  <a:srgbClr val="000000"/>
                </a:solidFill>
                <a:effectLst/>
                <a:latin typeface="custom_49902"/>
              </a:rPr>
              <a:t> Ros (Firefly Press)</a:t>
            </a:r>
          </a:p>
          <a:p>
            <a:pPr algn="l" fontAlgn="base"/>
            <a:r>
              <a:rPr lang="en-GB" b="0" i="0" dirty="0">
                <a:solidFill>
                  <a:srgbClr val="000000"/>
                </a:solidFill>
                <a:effectLst/>
                <a:latin typeface="custom_49902"/>
              </a:rPr>
              <a:t>In </a:t>
            </a:r>
            <a:r>
              <a:rPr lang="en-GB" b="0" i="1" dirty="0">
                <a:solidFill>
                  <a:srgbClr val="000000"/>
                </a:solidFill>
                <a:effectLst/>
                <a:latin typeface="custom_49903"/>
              </a:rPr>
              <a:t>Me and Aaron Ramsey</a:t>
            </a:r>
            <a:r>
              <a:rPr lang="en-GB" b="0" i="0" dirty="0">
                <a:solidFill>
                  <a:srgbClr val="000000"/>
                </a:solidFill>
                <a:effectLst/>
                <a:latin typeface="custom_49902"/>
              </a:rPr>
              <a:t>, Manon </a:t>
            </a:r>
            <a:r>
              <a:rPr lang="en-GB" b="0" i="0" dirty="0" err="1">
                <a:solidFill>
                  <a:srgbClr val="000000"/>
                </a:solidFill>
                <a:effectLst/>
                <a:latin typeface="custom_49902"/>
              </a:rPr>
              <a:t>Steffan</a:t>
            </a:r>
            <a:r>
              <a:rPr lang="en-GB" b="0" i="0" dirty="0">
                <a:solidFill>
                  <a:srgbClr val="000000"/>
                </a:solidFill>
                <a:effectLst/>
                <a:latin typeface="custom_49902"/>
              </a:rPr>
              <a:t> Ros weaves parental conflict, adult illiteracy, mobility challenges, depression, anxiety and financial hardship into a skilfully crafted story about Sam who worships both his footballing hero Aaron Ramsey and his own football-loving Dad. When Sam’s dad is injured, unable to work and increasingly withdrawn from family life, everyone is affected and Sam’s fears and worries become enormous. He soothes himself by watching footage of his favourite football team, but the family needs to find hope again for the future to be bright. A fabulous, touching read.  </a:t>
            </a:r>
            <a:endParaRPr lang="en-GB" b="0" i="0" dirty="0">
              <a:solidFill>
                <a:srgbClr val="282828"/>
              </a:solidFill>
              <a:effectLst/>
              <a:latin typeface="custom_49902"/>
            </a:endParaRPr>
          </a:p>
          <a:p>
            <a:pPr algn="l" fontAlgn="base"/>
            <a:endParaRPr lang="en-GB" b="1" i="1" dirty="0">
              <a:solidFill>
                <a:srgbClr val="282828"/>
              </a:solidFill>
              <a:effectLst/>
              <a:latin typeface="custom_49902"/>
            </a:endParaRPr>
          </a:p>
          <a:p>
            <a:pPr algn="l" rtl="0" fontAlgn="base"/>
            <a:endParaRPr lang="en-GB" b="1" i="0" dirty="0">
              <a:solidFill>
                <a:srgbClr val="282828"/>
              </a:solidFill>
              <a:effectLst/>
              <a:latin typeface="custom_49902"/>
            </a:endParaRPr>
          </a:p>
        </p:txBody>
      </p:sp>
      <p:sp>
        <p:nvSpPr>
          <p:cNvPr id="4" name="Slide Number Placeholder 3">
            <a:extLst>
              <a:ext uri="{FF2B5EF4-FFF2-40B4-BE49-F238E27FC236}">
                <a16:creationId xmlns:a16="http://schemas.microsoft.com/office/drawing/2014/main" id="{ABCECDA8-3F4C-16D9-5400-DE6933A95369}"/>
              </a:ext>
            </a:extLst>
          </p:cNvPr>
          <p:cNvSpPr>
            <a:spLocks noGrp="1"/>
          </p:cNvSpPr>
          <p:nvPr>
            <p:ph type="sldNum" sz="quarter" idx="5"/>
          </p:nvPr>
        </p:nvSpPr>
        <p:spPr/>
        <p:txBody>
          <a:bodyPr/>
          <a:lstStyle/>
          <a:p>
            <a:fld id="{D78E8763-CE37-478F-AC50-5431D1C2EC64}" type="slidenum">
              <a:rPr lang="en-GB" smtClean="0"/>
              <a:t>16</a:t>
            </a:fld>
            <a:endParaRPr lang="en-GB"/>
          </a:p>
        </p:txBody>
      </p:sp>
    </p:spTree>
    <p:extLst>
      <p:ext uri="{BB962C8B-B14F-4D97-AF65-F5344CB8AC3E}">
        <p14:creationId xmlns:p14="http://schemas.microsoft.com/office/powerpoint/2010/main" val="12859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19A48-2A75-9716-FC3E-87D35CF517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4E259-2446-0ADF-89AD-F6781AEDFC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7A3E8C-84C7-8B13-F606-FB69340E8FBE}"/>
              </a:ext>
            </a:extLst>
          </p:cNvPr>
          <p:cNvSpPr>
            <a:spLocks noGrp="1"/>
          </p:cNvSpPr>
          <p:nvPr>
            <p:ph type="body" idx="1"/>
          </p:nvPr>
        </p:nvSpPr>
        <p:spPr/>
        <p:txBody>
          <a:bodyPr/>
          <a:lstStyle/>
          <a:p>
            <a:pPr algn="l" rtl="0" fontAlgn="base"/>
            <a:r>
              <a:rPr lang="en-GB" sz="1200" b="1" dirty="0">
                <a:latin typeface="Arial" panose="020B0604020202020204" pitchFamily="34" charset="0"/>
                <a:cs typeface="Arial" panose="020B0604020202020204" pitchFamily="34" charset="0"/>
              </a:rPr>
              <a:t>Middle grade recommendations from Clare Fulton, Regional Outreach Co-Ordinator</a:t>
            </a:r>
            <a:br>
              <a:rPr lang="en-GB" sz="1200" b="1" dirty="0">
                <a:latin typeface="Arial" panose="020B0604020202020204" pitchFamily="34" charset="0"/>
                <a:cs typeface="Arial" panose="020B0604020202020204" pitchFamily="34" charset="0"/>
              </a:rPr>
            </a:br>
            <a:br>
              <a:rPr lang="en-GB" b="1" i="0" dirty="0">
                <a:solidFill>
                  <a:srgbClr val="FFFFFF"/>
                </a:solidFill>
                <a:effectLst/>
                <a:latin typeface="custom_49904"/>
              </a:rPr>
            </a:br>
            <a:r>
              <a:rPr lang="en-GB" b="1" i="1" dirty="0" err="1">
                <a:solidFill>
                  <a:srgbClr val="00758A"/>
                </a:solidFill>
                <a:effectLst/>
                <a:latin typeface="custom_49904"/>
              </a:rPr>
              <a:t>Keedie</a:t>
            </a:r>
            <a:r>
              <a:rPr lang="en-GB" b="1" i="1" dirty="0">
                <a:solidFill>
                  <a:srgbClr val="00758A"/>
                </a:solidFill>
                <a:effectLst/>
                <a:latin typeface="custom_49904"/>
              </a:rPr>
              <a:t> </a:t>
            </a:r>
            <a:r>
              <a:rPr lang="en-GB" b="1" i="0" dirty="0">
                <a:solidFill>
                  <a:srgbClr val="00758A"/>
                </a:solidFill>
                <a:effectLst/>
                <a:latin typeface="custom_49904"/>
              </a:rPr>
              <a:t>by Elle McNicoll (Knights Of Media)</a:t>
            </a:r>
          </a:p>
          <a:p>
            <a:pPr algn="l" fontAlgn="base"/>
            <a:r>
              <a:rPr lang="en-GB" b="0" i="0" dirty="0">
                <a:solidFill>
                  <a:srgbClr val="000000"/>
                </a:solidFill>
                <a:effectLst/>
                <a:latin typeface="custom_49902"/>
              </a:rPr>
              <a:t>A sparkling prequel to the hugely popular </a:t>
            </a:r>
            <a:r>
              <a:rPr lang="en-GB" b="0" i="1" dirty="0">
                <a:solidFill>
                  <a:srgbClr val="000000"/>
                </a:solidFill>
                <a:effectLst/>
                <a:latin typeface="custom_49903"/>
              </a:rPr>
              <a:t>A Kind of Spark</a:t>
            </a:r>
            <a:r>
              <a:rPr lang="en-GB" b="0" i="0" dirty="0">
                <a:solidFill>
                  <a:srgbClr val="000000"/>
                </a:solidFill>
                <a:effectLst/>
                <a:latin typeface="custom_49902"/>
              </a:rPr>
              <a:t>, </a:t>
            </a:r>
            <a:r>
              <a:rPr lang="en-GB" b="0" i="0" dirty="0" err="1">
                <a:solidFill>
                  <a:srgbClr val="000000"/>
                </a:solidFill>
                <a:effectLst/>
                <a:latin typeface="custom_49902"/>
              </a:rPr>
              <a:t>Keedie</a:t>
            </a:r>
            <a:r>
              <a:rPr lang="en-GB" b="0" i="0" dirty="0">
                <a:solidFill>
                  <a:srgbClr val="000000"/>
                </a:solidFill>
                <a:effectLst/>
                <a:latin typeface="custom_49902"/>
              </a:rPr>
              <a:t> is about a feisty teenager who feels compelled to speak out when she sees something she doesn’t think is right and is motivated to speak up for others. </a:t>
            </a:r>
            <a:r>
              <a:rPr lang="en-GB" b="0" i="0" dirty="0" err="1">
                <a:solidFill>
                  <a:srgbClr val="000000"/>
                </a:solidFill>
                <a:effectLst/>
                <a:latin typeface="custom_49902"/>
              </a:rPr>
              <a:t>Keedie</a:t>
            </a:r>
            <a:r>
              <a:rPr lang="en-GB" b="0" i="0" dirty="0">
                <a:solidFill>
                  <a:srgbClr val="000000"/>
                </a:solidFill>
                <a:effectLst/>
                <a:latin typeface="custom_49902"/>
              </a:rPr>
              <a:t> Darrow lives with her parents, twin sister and younger sister in a small village. She is autistic and she cherishes the view this gives her of the world and the way it works. But she is worried for her younger sister, Addie. who is also autistic. as </a:t>
            </a:r>
            <a:r>
              <a:rPr lang="en-GB" b="0" i="0" dirty="0" err="1">
                <a:solidFill>
                  <a:srgbClr val="000000"/>
                </a:solidFill>
                <a:effectLst/>
                <a:latin typeface="custom_49902"/>
              </a:rPr>
              <a:t>Keedie</a:t>
            </a:r>
            <a:r>
              <a:rPr lang="en-GB" b="0" i="0" dirty="0">
                <a:solidFill>
                  <a:srgbClr val="000000"/>
                </a:solidFill>
                <a:effectLst/>
                <a:latin typeface="custom_49902"/>
              </a:rPr>
              <a:t> knows that Addie will have many challenges to face in a world designed for neurotypical people.</a:t>
            </a:r>
            <a:br>
              <a:rPr lang="en-GB" b="0" i="0" dirty="0">
                <a:solidFill>
                  <a:srgbClr val="000000"/>
                </a:solidFill>
                <a:effectLst/>
                <a:latin typeface="custom_49902"/>
              </a:rPr>
            </a:br>
            <a:r>
              <a:rPr lang="en-GB" b="0" i="0" dirty="0">
                <a:solidFill>
                  <a:srgbClr val="000000"/>
                </a:solidFill>
                <a:effectLst/>
                <a:latin typeface="custom_49902"/>
              </a:rPr>
              <a:t>Discussion guide here: </a:t>
            </a:r>
            <a:r>
              <a:rPr lang="en-GB" dirty="0">
                <a:hlinkClick r:id="rId3"/>
              </a:rPr>
              <a:t>https://www.scottishbooktrust.com/learning-resources/teen-book-discussion-guides</a:t>
            </a:r>
            <a:br>
              <a:rPr lang="en-GB" dirty="0"/>
            </a:br>
            <a:r>
              <a:rPr lang="en-GB" dirty="0"/>
              <a:t>Content note: contains depictions of bullying</a:t>
            </a:r>
            <a:endParaRPr lang="en-GB" b="0" i="0" dirty="0">
              <a:solidFill>
                <a:srgbClr val="282828"/>
              </a:solidFill>
              <a:effectLst/>
              <a:latin typeface="custom_49902"/>
            </a:endParaRPr>
          </a:p>
          <a:p>
            <a:pPr algn="l" rtl="0" fontAlgn="base"/>
            <a:endParaRPr lang="en-GB" b="0" i="0" dirty="0">
              <a:solidFill>
                <a:srgbClr val="282828"/>
              </a:solidFill>
              <a:effectLst/>
              <a:latin typeface="custom_49902"/>
            </a:endParaRPr>
          </a:p>
          <a:p>
            <a:pPr algn="l" fontAlgn="base"/>
            <a:r>
              <a:rPr lang="en-GB" b="1" i="1" dirty="0">
                <a:solidFill>
                  <a:srgbClr val="282828"/>
                </a:solidFill>
                <a:effectLst/>
                <a:latin typeface="custom_49902"/>
              </a:rPr>
              <a:t>It Takes Guts: How Your Body Turns Food Into Fuel (and Poop) </a:t>
            </a:r>
            <a:r>
              <a:rPr lang="en-GB" b="1" i="0" dirty="0">
                <a:solidFill>
                  <a:srgbClr val="282828"/>
                </a:solidFill>
                <a:effectLst/>
                <a:latin typeface="custom_49902"/>
              </a:rPr>
              <a:t>by </a:t>
            </a:r>
            <a:r>
              <a:rPr lang="en-GB" b="1" i="0" dirty="0" err="1">
                <a:solidFill>
                  <a:srgbClr val="282828"/>
                </a:solidFill>
                <a:effectLst/>
                <a:latin typeface="custom_49902"/>
              </a:rPr>
              <a:t>Dr.</a:t>
            </a:r>
            <a:r>
              <a:rPr lang="en-GB" b="1" i="0" dirty="0">
                <a:solidFill>
                  <a:srgbClr val="282828"/>
                </a:solidFill>
                <a:effectLst/>
                <a:latin typeface="custom_49902"/>
              </a:rPr>
              <a:t> Jennifer Gardy (Greystone Books)</a:t>
            </a:r>
            <a:br>
              <a:rPr lang="en-GB" b="1" i="0" dirty="0">
                <a:solidFill>
                  <a:srgbClr val="282828"/>
                </a:solidFill>
                <a:effectLst/>
                <a:latin typeface="custom_49902"/>
              </a:rPr>
            </a:br>
            <a:r>
              <a:rPr lang="en-GB" b="0" i="0" dirty="0">
                <a:solidFill>
                  <a:srgbClr val="000000"/>
                </a:solidFill>
                <a:effectLst/>
                <a:latin typeface="custom_49902"/>
              </a:rPr>
              <a:t>An accessible and informative book, </a:t>
            </a:r>
            <a:r>
              <a:rPr lang="en-GB" b="0" i="1" dirty="0">
                <a:solidFill>
                  <a:srgbClr val="000000"/>
                </a:solidFill>
                <a:effectLst/>
                <a:latin typeface="custom_49903"/>
              </a:rPr>
              <a:t>It Takes Guts</a:t>
            </a:r>
            <a:r>
              <a:rPr lang="en-GB" b="0" i="0" dirty="0">
                <a:solidFill>
                  <a:srgbClr val="000000"/>
                </a:solidFill>
                <a:effectLst/>
                <a:latin typeface="custom_49902"/>
              </a:rPr>
              <a:t> is a great STEM book choice for schools. With an interesting, funny insight into our complex digestive systems and how they work, this non-fiction book has helpful and engaging illustrations by Belle Wuthrich to help us understand the science behind the process of our bodies turning food into fuel to give us energy. Find out the role of the liver, the pancreas and the small and large intestine and get to know what happens to the food we eat as it travels through our bodies.  </a:t>
            </a:r>
            <a:endParaRPr lang="en-GB" b="1" i="1" dirty="0">
              <a:solidFill>
                <a:srgbClr val="282828"/>
              </a:solidFill>
              <a:effectLst/>
              <a:latin typeface="custom_49902"/>
            </a:endParaRPr>
          </a:p>
          <a:p>
            <a:pPr algn="l" rtl="0" fontAlgn="base"/>
            <a:endParaRPr lang="en-GB" b="1" i="0" dirty="0">
              <a:solidFill>
                <a:srgbClr val="282828"/>
              </a:solidFill>
              <a:effectLst/>
              <a:latin typeface="custom_49902"/>
            </a:endParaRPr>
          </a:p>
        </p:txBody>
      </p:sp>
      <p:sp>
        <p:nvSpPr>
          <p:cNvPr id="4" name="Slide Number Placeholder 3">
            <a:extLst>
              <a:ext uri="{FF2B5EF4-FFF2-40B4-BE49-F238E27FC236}">
                <a16:creationId xmlns:a16="http://schemas.microsoft.com/office/drawing/2014/main" id="{F186079E-B838-31C5-4BF6-4B30C71F7F8E}"/>
              </a:ext>
            </a:extLst>
          </p:cNvPr>
          <p:cNvSpPr>
            <a:spLocks noGrp="1"/>
          </p:cNvSpPr>
          <p:nvPr>
            <p:ph type="sldNum" sz="quarter" idx="5"/>
          </p:nvPr>
        </p:nvSpPr>
        <p:spPr/>
        <p:txBody>
          <a:bodyPr/>
          <a:lstStyle/>
          <a:p>
            <a:fld id="{D78E8763-CE37-478F-AC50-5431D1C2EC64}" type="slidenum">
              <a:rPr lang="en-GB" smtClean="0"/>
              <a:t>17</a:t>
            </a:fld>
            <a:endParaRPr lang="en-GB"/>
          </a:p>
        </p:txBody>
      </p:sp>
    </p:spTree>
    <p:extLst>
      <p:ext uri="{BB962C8B-B14F-4D97-AF65-F5344CB8AC3E}">
        <p14:creationId xmlns:p14="http://schemas.microsoft.com/office/powerpoint/2010/main" val="767679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EDD43-803F-B0FE-B4A8-13E82AD74F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7945A-C2DD-29B1-D9F0-3EE13A155F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22E4D8-37C9-64EC-D510-C55C8DF21037}"/>
              </a:ext>
            </a:extLst>
          </p:cNvPr>
          <p:cNvSpPr>
            <a:spLocks noGrp="1"/>
          </p:cNvSpPr>
          <p:nvPr>
            <p:ph type="body" idx="1"/>
          </p:nvPr>
        </p:nvSpPr>
        <p:spPr/>
        <p:txBody>
          <a:bodyPr/>
          <a:lstStyle/>
          <a:p>
            <a:pPr algn="l" rtl="0" fontAlgn="base"/>
            <a:r>
              <a:rPr lang="en-GB" sz="1200" b="1" dirty="0">
                <a:latin typeface="Arial" panose="020B0604020202020204" pitchFamily="34" charset="0"/>
                <a:cs typeface="Arial" panose="020B0604020202020204" pitchFamily="34" charset="0"/>
              </a:rPr>
              <a:t>Middle grade recommendations from Liam McCallum, Reading Schools Project Manager</a:t>
            </a:r>
            <a:br>
              <a:rPr lang="en-GB" b="1" i="0" dirty="0">
                <a:solidFill>
                  <a:srgbClr val="FFFFFF"/>
                </a:solidFill>
                <a:effectLst/>
                <a:latin typeface="custom_49904"/>
              </a:rPr>
            </a:br>
            <a:br>
              <a:rPr lang="en-GB" b="1" i="0" dirty="0">
                <a:solidFill>
                  <a:srgbClr val="FFFFFF"/>
                </a:solidFill>
                <a:effectLst/>
                <a:latin typeface="custom_49904"/>
              </a:rPr>
            </a:br>
            <a:r>
              <a:rPr lang="en-GB" b="1" i="1" dirty="0">
                <a:solidFill>
                  <a:srgbClr val="00758A"/>
                </a:solidFill>
                <a:effectLst/>
                <a:latin typeface="custom_49904"/>
              </a:rPr>
              <a:t>The Kill Factor</a:t>
            </a:r>
            <a:r>
              <a:rPr lang="en-GB" b="1" i="0" dirty="0">
                <a:solidFill>
                  <a:srgbClr val="00758A"/>
                </a:solidFill>
                <a:effectLst/>
                <a:latin typeface="custom_49904"/>
              </a:rPr>
              <a:t> by Ben Oliver (Chicken House)</a:t>
            </a:r>
            <a:endParaRPr lang="en-GB" b="1" i="0" dirty="0">
              <a:solidFill>
                <a:srgbClr val="282828"/>
              </a:solidFill>
              <a:effectLst/>
              <a:latin typeface="custom_49902"/>
            </a:endParaRPr>
          </a:p>
          <a:p>
            <a:pPr algn="l" fontAlgn="base"/>
            <a:r>
              <a:rPr lang="en-GB" b="0" i="0" dirty="0">
                <a:solidFill>
                  <a:srgbClr val="000000"/>
                </a:solidFill>
                <a:effectLst/>
                <a:latin typeface="custom_49902"/>
              </a:rPr>
              <a:t>In this gut-punching dystopian nightmare, we follow Emerson, a young teenage girl in her desperate attempt to escape criminal charges and elevate her family from the depths of poverty. When an opportunity arises to participate in a televised game show to win her freedom, Emerson jumps at the chance. Little does she know that there is a far more sinister, ‘ratings-driven’ agenda being played out, one that will have deadly consequences for the fifty young participants of the deranged ‘Redemption Games’. </a:t>
            </a:r>
            <a:endParaRPr lang="en-GB" b="0" i="0" dirty="0">
              <a:solidFill>
                <a:srgbClr val="282828"/>
              </a:solidFill>
              <a:effectLst/>
              <a:latin typeface="custom_49902"/>
            </a:endParaRPr>
          </a:p>
          <a:p>
            <a:pPr algn="l" fontAlgn="base"/>
            <a:br>
              <a:rPr lang="en-GB" b="1" i="0" dirty="0"/>
            </a:br>
            <a:r>
              <a:rPr lang="en-GB" b="1" i="1" dirty="0">
                <a:solidFill>
                  <a:srgbClr val="00758A"/>
                </a:solidFill>
                <a:effectLst/>
                <a:latin typeface="custom_49904"/>
              </a:rPr>
              <a:t>Roar: A Celebration of Great Sporting Women </a:t>
            </a:r>
            <a:r>
              <a:rPr lang="en-GB" b="1" i="0" dirty="0">
                <a:solidFill>
                  <a:srgbClr val="00758A"/>
                </a:solidFill>
                <a:effectLst/>
                <a:latin typeface="custom_49904"/>
              </a:rPr>
              <a:t>by Sam Quek (Atlantic Books)</a:t>
            </a:r>
            <a:br>
              <a:rPr lang="en-GB" b="1" i="0" dirty="0">
                <a:solidFill>
                  <a:srgbClr val="00758A"/>
                </a:solidFill>
                <a:effectLst/>
                <a:latin typeface="custom_49904"/>
              </a:rPr>
            </a:br>
            <a:r>
              <a:rPr lang="en-GB" b="0" i="0" dirty="0">
                <a:solidFill>
                  <a:srgbClr val="000000"/>
                </a:solidFill>
                <a:effectLst/>
                <a:latin typeface="custom_49902"/>
              </a:rPr>
              <a:t>From futuristic horror to overcoming adversity, Olympic gold medallist Sam Quek takes us on a fantastic, humbling and often heartbreaking ride into the sporting triumphs of some of the world’s greatest female athletes, exploring their often arduous journeys through injustice, prejudice and physical demand to rise to the very top of their game. Describing her own experiences, as well as insightful interviews with some of her own sporting heroines, we learn the highs and lows of a career in competitive sports, drawing parallels to broader societal challenges. </a:t>
            </a:r>
            <a:r>
              <a:rPr lang="en-GB" b="0" i="1" dirty="0">
                <a:solidFill>
                  <a:srgbClr val="000000"/>
                </a:solidFill>
                <a:effectLst/>
                <a:latin typeface="custom_49903"/>
              </a:rPr>
              <a:t>Roar </a:t>
            </a:r>
            <a:r>
              <a:rPr lang="en-GB" b="0" i="0" dirty="0">
                <a:solidFill>
                  <a:srgbClr val="000000"/>
                </a:solidFill>
                <a:effectLst/>
                <a:latin typeface="custom_49902"/>
              </a:rPr>
              <a:t>offers a very real, warm and engaging perspective on what it means to be a female athlete in the world today.</a:t>
            </a:r>
            <a:endParaRPr lang="en-GB" b="0" i="0" dirty="0">
              <a:solidFill>
                <a:srgbClr val="282828"/>
              </a:solidFill>
              <a:effectLst/>
              <a:latin typeface="custom_49902"/>
            </a:endParaRPr>
          </a:p>
          <a:p>
            <a:pPr algn="l" fontAlgn="base"/>
            <a:endParaRPr lang="en-GB" b="0" i="0" dirty="0">
              <a:solidFill>
                <a:srgbClr val="000000"/>
              </a:solidFill>
              <a:effectLst/>
              <a:latin typeface="custom_49902"/>
            </a:endParaRPr>
          </a:p>
          <a:p>
            <a:pPr algn="l" fontAlgn="base"/>
            <a:r>
              <a:rPr lang="en-GB" b="1" i="1" dirty="0">
                <a:solidFill>
                  <a:srgbClr val="000000"/>
                </a:solidFill>
                <a:effectLst/>
                <a:latin typeface="custom_49902"/>
              </a:rPr>
              <a:t>Glasgow Boys</a:t>
            </a:r>
            <a:r>
              <a:rPr lang="en-GB" b="1" i="0" dirty="0">
                <a:solidFill>
                  <a:srgbClr val="000000"/>
                </a:solidFill>
                <a:effectLst/>
                <a:latin typeface="custom_49902"/>
              </a:rPr>
              <a:t> by Margaret McDonald (Faber &amp; Faber)</a:t>
            </a:r>
            <a:br>
              <a:rPr lang="en-GB" b="1" i="0" dirty="0">
                <a:solidFill>
                  <a:srgbClr val="00758A"/>
                </a:solidFill>
                <a:effectLst/>
                <a:latin typeface="custom_49902"/>
              </a:rPr>
            </a:br>
            <a:r>
              <a:rPr lang="en-GB" b="0" i="0" dirty="0">
                <a:solidFill>
                  <a:srgbClr val="000000"/>
                </a:solidFill>
                <a:effectLst/>
                <a:latin typeface="custom_49902"/>
              </a:rPr>
              <a:t>This stunning debut is a coming-of-age story about what it means to be Scottish, the power of friendship, mental health and navigating the complexities of the care system in Scotland. Finlay leaves care and embarks on a career in nursing, but with no support, rising debts and falling hard for a boy at his university, the struggles are mounting. Meanwhile, his friend Banjo is simply trying to find a period of stability in his new foster home, hold down his job and finish high school, battling against his worst critic – himself. Powerful and poignant, this is a beautifully realised novel, full of sadness and joy as we follow two lost souls and their quest to be found. </a:t>
            </a:r>
            <a:br>
              <a:rPr lang="en-GB" b="0" i="0" dirty="0">
                <a:solidFill>
                  <a:srgbClr val="000000"/>
                </a:solidFill>
                <a:effectLst/>
                <a:latin typeface="custom_49902"/>
              </a:rPr>
            </a:br>
            <a:r>
              <a:rPr lang="en-GB" b="0" i="0" dirty="0">
                <a:solidFill>
                  <a:srgbClr val="000000"/>
                </a:solidFill>
                <a:effectLst/>
                <a:latin typeface="custom_49902"/>
              </a:rPr>
              <a:t>Discussion guide here: </a:t>
            </a:r>
            <a:r>
              <a:rPr lang="en-GB" dirty="0">
                <a:hlinkClick r:id="rId3"/>
              </a:rPr>
              <a:t>https://www.scottishbooktrust.com/learning-resources/teen-book-discussion-guides</a:t>
            </a:r>
            <a:br>
              <a:rPr lang="en-GB" dirty="0"/>
            </a:br>
            <a:r>
              <a:rPr lang="en-GB" dirty="0"/>
              <a:t>Content note: contains depictions of drug use</a:t>
            </a:r>
            <a:br>
              <a:rPr lang="en-GB" b="0" i="0" dirty="0"/>
            </a:br>
            <a:endParaRPr lang="en-GB" b="0" i="0" dirty="0">
              <a:solidFill>
                <a:srgbClr val="282828"/>
              </a:solidFill>
              <a:effectLst/>
              <a:latin typeface="custom_49902"/>
            </a:endParaRPr>
          </a:p>
          <a:p>
            <a:pPr algn="l" fontAlgn="base"/>
            <a:endParaRPr lang="en-GB" b="1" i="1" dirty="0"/>
          </a:p>
        </p:txBody>
      </p:sp>
      <p:sp>
        <p:nvSpPr>
          <p:cNvPr id="4" name="Slide Number Placeholder 3">
            <a:extLst>
              <a:ext uri="{FF2B5EF4-FFF2-40B4-BE49-F238E27FC236}">
                <a16:creationId xmlns:a16="http://schemas.microsoft.com/office/drawing/2014/main" id="{A10A32E6-AD36-E1DA-6C58-A8099024358F}"/>
              </a:ext>
            </a:extLst>
          </p:cNvPr>
          <p:cNvSpPr>
            <a:spLocks noGrp="1"/>
          </p:cNvSpPr>
          <p:nvPr>
            <p:ph type="sldNum" sz="quarter" idx="5"/>
          </p:nvPr>
        </p:nvSpPr>
        <p:spPr/>
        <p:txBody>
          <a:bodyPr/>
          <a:lstStyle/>
          <a:p>
            <a:fld id="{D78E8763-CE37-478F-AC50-5431D1C2EC64}" type="slidenum">
              <a:rPr lang="en-GB" smtClean="0"/>
              <a:t>18</a:t>
            </a:fld>
            <a:endParaRPr lang="en-GB"/>
          </a:p>
        </p:txBody>
      </p:sp>
    </p:spTree>
    <p:extLst>
      <p:ext uri="{BB962C8B-B14F-4D97-AF65-F5344CB8AC3E}">
        <p14:creationId xmlns:p14="http://schemas.microsoft.com/office/powerpoint/2010/main" val="3332970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2F52C-C12E-72E0-7AFB-933D8FC2FE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85152-B807-1BBF-1681-0E8DAD213E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97FEFE-D7D3-CEAD-59E6-55B15B2DE642}"/>
              </a:ext>
            </a:extLst>
          </p:cNvPr>
          <p:cNvSpPr>
            <a:spLocks noGrp="1"/>
          </p:cNvSpPr>
          <p:nvPr>
            <p:ph type="body" idx="1"/>
          </p:nvPr>
        </p:nvSpPr>
        <p:spPr/>
        <p:txBody>
          <a:bodyPr/>
          <a:lstStyle/>
          <a:p>
            <a:pPr algn="l" rtl="0" fontAlgn="base"/>
            <a:r>
              <a:rPr lang="en-GB" sz="1200" b="1" dirty="0">
                <a:latin typeface="Arial" panose="020B0604020202020204" pitchFamily="34" charset="0"/>
                <a:cs typeface="Arial" panose="020B0604020202020204" pitchFamily="34" charset="0"/>
              </a:rPr>
              <a:t>Middle grade recommendations from Liam McCallum, Reading Schools Project Manager</a:t>
            </a:r>
            <a:br>
              <a:rPr lang="en-GB" b="1" i="0" dirty="0">
                <a:solidFill>
                  <a:srgbClr val="FFFFFF"/>
                </a:solidFill>
                <a:effectLst/>
                <a:latin typeface="custom_49904"/>
              </a:rPr>
            </a:br>
            <a:br>
              <a:rPr lang="en-GB" b="1" i="0" dirty="0">
                <a:solidFill>
                  <a:srgbClr val="FFFFFF"/>
                </a:solidFill>
                <a:effectLst/>
                <a:latin typeface="custom_49904"/>
              </a:rPr>
            </a:br>
            <a:r>
              <a:rPr lang="en-GB" b="1" i="1" dirty="0">
                <a:solidFill>
                  <a:srgbClr val="00758A"/>
                </a:solidFill>
                <a:effectLst/>
                <a:latin typeface="custom_49904"/>
              </a:rPr>
              <a:t>All The Hidden Monsters </a:t>
            </a:r>
            <a:r>
              <a:rPr lang="en-GB" b="1" i="0" dirty="0">
                <a:solidFill>
                  <a:srgbClr val="00758A"/>
                </a:solidFill>
                <a:effectLst/>
                <a:latin typeface="custom_49904"/>
              </a:rPr>
              <a:t>by Amie Jordan (Chicken House)</a:t>
            </a:r>
          </a:p>
          <a:p>
            <a:pPr algn="l" fontAlgn="base"/>
            <a:r>
              <a:rPr lang="en-GB" b="0" i="0" dirty="0">
                <a:solidFill>
                  <a:srgbClr val="000000"/>
                </a:solidFill>
                <a:effectLst/>
                <a:latin typeface="custom_49902"/>
              </a:rPr>
              <a:t>A classic whodunnit… but with werewolves. Sage is desperate to become a detective, always keen to investigate and solve the unsolvable. Sage is also a werewolf. Pairing up with cranky warlock detective, Oren, the unlikely partners search the streets of Manchester after Sage’s supernatural friend Lucy is found brutally murdered in the human domain. With Oren hiding a shady past and Sage, despite her enthusiasm, clearly out of her depth, they couldn’t be more different, yet the pair of sleuths set about uncovering the murderer before more bodies start to pile up. Throw in a no-nonsense poltergeist for good measure, this is about as much fun as you can have solving grisly murders with unearthly protagonists. </a:t>
            </a:r>
          </a:p>
          <a:p>
            <a:pPr algn="l" fontAlgn="base"/>
            <a:endParaRPr lang="en-GB" b="0" i="0" dirty="0">
              <a:solidFill>
                <a:srgbClr val="000000"/>
              </a:solidFill>
              <a:effectLst/>
              <a:latin typeface="custom_49902"/>
            </a:endParaRPr>
          </a:p>
          <a:p>
            <a:pPr algn="l" fontAlgn="base"/>
            <a:r>
              <a:rPr lang="en-GB" b="1" i="1" dirty="0">
                <a:solidFill>
                  <a:srgbClr val="000000"/>
                </a:solidFill>
                <a:effectLst/>
                <a:latin typeface="custom_49902"/>
              </a:rPr>
              <a:t>Wild East </a:t>
            </a:r>
            <a:r>
              <a:rPr lang="en-GB" b="1" i="0" dirty="0">
                <a:solidFill>
                  <a:srgbClr val="000000"/>
                </a:solidFill>
                <a:effectLst/>
                <a:latin typeface="custom_49902"/>
              </a:rPr>
              <a:t>by Ashley Hickson-</a:t>
            </a:r>
            <a:r>
              <a:rPr lang="en-GB" b="1" i="0" dirty="0" err="1">
                <a:solidFill>
                  <a:srgbClr val="000000"/>
                </a:solidFill>
                <a:effectLst/>
                <a:latin typeface="custom_49902"/>
              </a:rPr>
              <a:t>Lovence</a:t>
            </a:r>
            <a:r>
              <a:rPr lang="en-GB" b="1" i="0" dirty="0">
                <a:solidFill>
                  <a:srgbClr val="000000"/>
                </a:solidFill>
                <a:effectLst/>
                <a:latin typeface="custom_49902"/>
              </a:rPr>
              <a:t> (Penguin Books)</a:t>
            </a:r>
          </a:p>
          <a:p>
            <a:pPr algn="l" fontAlgn="base"/>
            <a:r>
              <a:rPr lang="en-GB" b="0" i="0" dirty="0">
                <a:solidFill>
                  <a:srgbClr val="000000"/>
                </a:solidFill>
                <a:effectLst/>
                <a:latin typeface="custom_49902"/>
              </a:rPr>
              <a:t>Ronny is having to move home. In a desperate bid to keep him safe, his mother has decided they are leaving London and relocating to Norwich, where Ronny feels like nothing more than an outsider. With only his love of music to keep his spirits up, he tries to make the best of what he feels is a very bad situation, when a chance encounter with a local poet visiting his class offers Ronny an unlikely lifeline. </a:t>
            </a:r>
            <a:endParaRPr lang="en-GB" b="0" i="0" dirty="0">
              <a:solidFill>
                <a:srgbClr val="282828"/>
              </a:solidFill>
              <a:effectLst/>
              <a:latin typeface="custom_49902"/>
            </a:endParaRPr>
          </a:p>
          <a:p>
            <a:pPr algn="l" fontAlgn="base"/>
            <a:r>
              <a:rPr lang="en-GB" b="0" i="0" dirty="0">
                <a:solidFill>
                  <a:srgbClr val="000000"/>
                </a:solidFill>
                <a:effectLst/>
                <a:latin typeface="custom_49902"/>
              </a:rPr>
              <a:t>This lyrical novel-in-prose is sublime, tackling heavy issues like knife crime, gang violence and loss with creativity, a sense of belonging and acceptance, </a:t>
            </a:r>
            <a:r>
              <a:rPr lang="en-GB" b="0" i="1" dirty="0">
                <a:solidFill>
                  <a:srgbClr val="000000"/>
                </a:solidFill>
                <a:effectLst/>
                <a:latin typeface="custom_49903"/>
              </a:rPr>
              <a:t>Wild East </a:t>
            </a:r>
            <a:r>
              <a:rPr lang="en-GB" b="0" i="0" dirty="0">
                <a:solidFill>
                  <a:srgbClr val="000000"/>
                </a:solidFill>
                <a:effectLst/>
                <a:latin typeface="custom_49902"/>
              </a:rPr>
              <a:t>is a refreshing treat from start to finish, with tears and laughter aplenty. </a:t>
            </a:r>
            <a:endParaRPr lang="en-GB" b="0" i="0" dirty="0">
              <a:solidFill>
                <a:srgbClr val="282828"/>
              </a:solidFill>
              <a:effectLst/>
              <a:latin typeface="custom_49902"/>
            </a:endParaRPr>
          </a:p>
          <a:p>
            <a:pPr algn="l" fontAlgn="base"/>
            <a:endParaRPr lang="en-GB" b="1" i="1" dirty="0">
              <a:solidFill>
                <a:srgbClr val="000000"/>
              </a:solidFill>
              <a:effectLst/>
              <a:latin typeface="custom_49902"/>
            </a:endParaRPr>
          </a:p>
          <a:p>
            <a:pPr algn="l" fontAlgn="base"/>
            <a:endParaRPr lang="en-GB" b="1" i="1" dirty="0">
              <a:solidFill>
                <a:srgbClr val="282828"/>
              </a:solidFill>
              <a:effectLst/>
              <a:latin typeface="custom_49902"/>
            </a:endParaRPr>
          </a:p>
          <a:p>
            <a:pPr algn="l" rtl="0" fontAlgn="base"/>
            <a:endParaRPr lang="en-GB" b="1" i="0" dirty="0">
              <a:solidFill>
                <a:srgbClr val="282828"/>
              </a:solidFill>
              <a:effectLst/>
              <a:latin typeface="custom_49902"/>
            </a:endParaRPr>
          </a:p>
        </p:txBody>
      </p:sp>
      <p:sp>
        <p:nvSpPr>
          <p:cNvPr id="4" name="Slide Number Placeholder 3">
            <a:extLst>
              <a:ext uri="{FF2B5EF4-FFF2-40B4-BE49-F238E27FC236}">
                <a16:creationId xmlns:a16="http://schemas.microsoft.com/office/drawing/2014/main" id="{F3555850-D089-6971-8958-F6DB3543DACB}"/>
              </a:ext>
            </a:extLst>
          </p:cNvPr>
          <p:cNvSpPr>
            <a:spLocks noGrp="1"/>
          </p:cNvSpPr>
          <p:nvPr>
            <p:ph type="sldNum" sz="quarter" idx="5"/>
          </p:nvPr>
        </p:nvSpPr>
        <p:spPr/>
        <p:txBody>
          <a:bodyPr/>
          <a:lstStyle/>
          <a:p>
            <a:fld id="{D78E8763-CE37-478F-AC50-5431D1C2EC64}" type="slidenum">
              <a:rPr lang="en-GB" smtClean="0"/>
              <a:t>19</a:t>
            </a:fld>
            <a:endParaRPr lang="en-GB"/>
          </a:p>
        </p:txBody>
      </p:sp>
    </p:spTree>
    <p:extLst>
      <p:ext uri="{BB962C8B-B14F-4D97-AF65-F5344CB8AC3E}">
        <p14:creationId xmlns:p14="http://schemas.microsoft.com/office/powerpoint/2010/main" val="3125032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5FDA3-5800-8E8C-7156-E6C8A9D7C8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4C4B5-3673-E740-B8CB-270E375F8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CBC2A6-421E-F001-C377-533562F32B9D}"/>
              </a:ext>
            </a:extLst>
          </p:cNvPr>
          <p:cNvSpPr>
            <a:spLocks noGrp="1"/>
          </p:cNvSpPr>
          <p:nvPr>
            <p:ph type="body" idx="1"/>
          </p:nvPr>
        </p:nvSpPr>
        <p:spPr/>
        <p:txBody>
          <a:bodyPr/>
          <a:lstStyle/>
          <a:p>
            <a:pPr algn="l" rtl="0" fontAlgn="base"/>
            <a:r>
              <a:rPr lang="en-GB" sz="1200" b="1" dirty="0">
                <a:latin typeface="Arial" panose="020B0604020202020204" pitchFamily="34" charset="0"/>
                <a:cs typeface="Arial" panose="020B0604020202020204" pitchFamily="34" charset="0"/>
              </a:rPr>
              <a:t>Middle grade recommendations from pupils of Firth Primary School, Orkney</a:t>
            </a:r>
            <a:br>
              <a:rPr lang="en-GB" b="1" i="0" dirty="0">
                <a:solidFill>
                  <a:srgbClr val="FFFFFF"/>
                </a:solidFill>
                <a:effectLst/>
                <a:latin typeface="custom_49904"/>
              </a:rPr>
            </a:br>
            <a:br>
              <a:rPr lang="en-GB" b="1" i="0" dirty="0">
                <a:solidFill>
                  <a:srgbClr val="FFFFFF"/>
                </a:solidFill>
                <a:effectLst/>
                <a:latin typeface="custom_49904"/>
              </a:rPr>
            </a:br>
            <a:r>
              <a:rPr lang="en-GB" b="1" i="1" dirty="0">
                <a:solidFill>
                  <a:srgbClr val="00758A"/>
                </a:solidFill>
                <a:effectLst/>
                <a:latin typeface="custom_49904"/>
              </a:rPr>
              <a:t>My Kingdom of Darkness: A Branches Book (Pets Rule #1)</a:t>
            </a:r>
            <a:r>
              <a:rPr lang="en-GB" b="1" i="0" dirty="0">
                <a:solidFill>
                  <a:srgbClr val="00758A"/>
                </a:solidFill>
                <a:effectLst/>
                <a:latin typeface="custom_49904"/>
              </a:rPr>
              <a:t> by Susan Tan (Scholastic)</a:t>
            </a:r>
            <a:br>
              <a:rPr lang="en-GB" b="1" i="0" dirty="0">
                <a:solidFill>
                  <a:srgbClr val="00758A"/>
                </a:solidFill>
                <a:effectLst/>
                <a:latin typeface="custom_49904"/>
              </a:rPr>
            </a:br>
            <a:r>
              <a:rPr lang="en-GB" b="0" i="0" dirty="0">
                <a:solidFill>
                  <a:srgbClr val="00758A"/>
                </a:solidFill>
                <a:effectLst/>
                <a:latin typeface="custom_49904"/>
              </a:rPr>
              <a:t>Lily says: </a:t>
            </a:r>
            <a:r>
              <a:rPr lang="en-GB" b="1" i="0" dirty="0">
                <a:solidFill>
                  <a:srgbClr val="00758A"/>
                </a:solidFill>
                <a:effectLst/>
                <a:latin typeface="custom_49904"/>
              </a:rPr>
              <a:t>‘</a:t>
            </a:r>
            <a:r>
              <a:rPr lang="en-GB" b="0" i="0" dirty="0">
                <a:solidFill>
                  <a:srgbClr val="000000"/>
                </a:solidFill>
                <a:effectLst/>
                <a:latin typeface="custom_49902"/>
              </a:rPr>
              <a:t>Ember is the main character and she has big plans for ruling the world! You can go on an adventure with her and see which of her plans succeed and which fail!’</a:t>
            </a:r>
            <a:endParaRPr lang="en-GB" b="0" i="0" dirty="0">
              <a:solidFill>
                <a:srgbClr val="282828"/>
              </a:solidFill>
              <a:effectLst/>
              <a:latin typeface="custom_49902"/>
            </a:endParaRPr>
          </a:p>
          <a:p>
            <a:pPr algn="l" fontAlgn="base"/>
            <a:br>
              <a:rPr lang="en-GB" b="1" i="1" dirty="0"/>
            </a:br>
            <a:r>
              <a:rPr lang="en-GB" b="1" i="1" dirty="0"/>
              <a:t>Football Superstars: Messi Rules</a:t>
            </a:r>
            <a:r>
              <a:rPr lang="en-GB" b="1" i="0" dirty="0"/>
              <a:t> by Simon </a:t>
            </a:r>
            <a:r>
              <a:rPr lang="en-GB" b="1" i="0" dirty="0" err="1"/>
              <a:t>Mugford</a:t>
            </a:r>
            <a:r>
              <a:rPr lang="en-GB" b="1" i="0" dirty="0"/>
              <a:t> and Dan Green (Welbeck Children’s Books)</a:t>
            </a:r>
            <a:br>
              <a:rPr lang="en-GB" b="1" i="0" dirty="0"/>
            </a:br>
            <a:r>
              <a:rPr lang="en-GB" b="0" i="0" dirty="0"/>
              <a:t>Riley says: </a:t>
            </a:r>
            <a:r>
              <a:rPr lang="en-GB" b="0" i="0" dirty="0">
                <a:solidFill>
                  <a:srgbClr val="000000"/>
                </a:solidFill>
                <a:effectLst/>
                <a:latin typeface="custom_49902"/>
              </a:rPr>
              <a:t>'Fan facts, player stats and stories are all in this book about Lionel Messi. It is a great sport biography full of information that all football fans will enjoy.’</a:t>
            </a:r>
          </a:p>
          <a:p>
            <a:pPr algn="l" fontAlgn="base"/>
            <a:endParaRPr lang="en-GB" b="0" i="0" dirty="0">
              <a:solidFill>
                <a:srgbClr val="000000"/>
              </a:solidFill>
              <a:effectLst/>
              <a:latin typeface="custom_49902"/>
            </a:endParaRPr>
          </a:p>
          <a:p>
            <a:pPr algn="l" fontAlgn="base"/>
            <a:r>
              <a:rPr lang="en-GB" b="1" i="1" dirty="0" err="1">
                <a:solidFill>
                  <a:srgbClr val="000000"/>
                </a:solidFill>
                <a:effectLst/>
                <a:latin typeface="custom_49902"/>
              </a:rPr>
              <a:t>Flember</a:t>
            </a:r>
            <a:r>
              <a:rPr lang="en-GB" b="1" i="1" dirty="0">
                <a:solidFill>
                  <a:srgbClr val="000000"/>
                </a:solidFill>
                <a:effectLst/>
                <a:latin typeface="custom_49902"/>
              </a:rPr>
              <a:t>: The Secret Book</a:t>
            </a:r>
            <a:r>
              <a:rPr lang="en-GB" b="1" i="0" dirty="0">
                <a:solidFill>
                  <a:srgbClr val="000000"/>
                </a:solidFill>
                <a:effectLst/>
                <a:latin typeface="custom_49902"/>
              </a:rPr>
              <a:t> by Jamie Smart (David </a:t>
            </a:r>
            <a:r>
              <a:rPr lang="en-GB" b="1" i="0" dirty="0" err="1">
                <a:solidFill>
                  <a:srgbClr val="000000"/>
                </a:solidFill>
                <a:effectLst/>
                <a:latin typeface="custom_49902"/>
              </a:rPr>
              <a:t>Fickling</a:t>
            </a:r>
            <a:r>
              <a:rPr lang="en-GB" b="1" i="0" dirty="0">
                <a:solidFill>
                  <a:srgbClr val="000000"/>
                </a:solidFill>
                <a:effectLst/>
                <a:latin typeface="custom_49902"/>
              </a:rPr>
              <a:t> Books)</a:t>
            </a:r>
            <a:br>
              <a:rPr lang="en-GB" b="1" i="0" dirty="0">
                <a:solidFill>
                  <a:srgbClr val="000000"/>
                </a:solidFill>
                <a:effectLst/>
                <a:latin typeface="custom_49902"/>
              </a:rPr>
            </a:br>
            <a:r>
              <a:rPr lang="en-GB" b="0" i="0" dirty="0">
                <a:solidFill>
                  <a:srgbClr val="000000"/>
                </a:solidFill>
                <a:effectLst/>
                <a:latin typeface="custom_49902"/>
              </a:rPr>
              <a:t>Thorfinn says: ‘A boy explores the mystery of a big robot but something unexpected happens and everything changes! If you love </a:t>
            </a:r>
            <a:r>
              <a:rPr lang="en-GB" b="0" i="1" dirty="0">
                <a:solidFill>
                  <a:srgbClr val="000000"/>
                </a:solidFill>
                <a:effectLst/>
                <a:latin typeface="custom_49903"/>
              </a:rPr>
              <a:t>Murray and Bun!</a:t>
            </a:r>
            <a:r>
              <a:rPr lang="en-GB" b="0" i="0" dirty="0">
                <a:solidFill>
                  <a:srgbClr val="000000"/>
                </a:solidFill>
                <a:effectLst/>
                <a:latin typeface="custom_49902"/>
              </a:rPr>
              <a:t> you’ll really enjoy </a:t>
            </a:r>
            <a:r>
              <a:rPr lang="en-GB" b="0" i="1" dirty="0" err="1">
                <a:solidFill>
                  <a:srgbClr val="000000"/>
                </a:solidFill>
                <a:effectLst/>
                <a:latin typeface="custom_49903"/>
              </a:rPr>
              <a:t>Flember</a:t>
            </a:r>
            <a:r>
              <a:rPr lang="en-GB" b="0" i="0" dirty="0">
                <a:solidFill>
                  <a:srgbClr val="000000"/>
                </a:solidFill>
                <a:effectLst/>
                <a:latin typeface="custom_49902"/>
              </a:rPr>
              <a:t>.</a:t>
            </a:r>
            <a:r>
              <a:rPr lang="en-GB" b="0" i="1" dirty="0">
                <a:solidFill>
                  <a:srgbClr val="000000"/>
                </a:solidFill>
                <a:effectLst/>
                <a:latin typeface="custom_49902"/>
              </a:rPr>
              <a:t>‘</a:t>
            </a:r>
            <a:endParaRPr lang="en-GB" b="1" i="1" dirty="0"/>
          </a:p>
          <a:p>
            <a:pPr algn="l" fontAlgn="base"/>
            <a:endParaRPr lang="en-GB" b="1" i="0" dirty="0"/>
          </a:p>
        </p:txBody>
      </p:sp>
      <p:sp>
        <p:nvSpPr>
          <p:cNvPr id="4" name="Slide Number Placeholder 3">
            <a:extLst>
              <a:ext uri="{FF2B5EF4-FFF2-40B4-BE49-F238E27FC236}">
                <a16:creationId xmlns:a16="http://schemas.microsoft.com/office/drawing/2014/main" id="{DE917E14-00BA-EFDA-8EDF-2C8B50089903}"/>
              </a:ext>
            </a:extLst>
          </p:cNvPr>
          <p:cNvSpPr>
            <a:spLocks noGrp="1"/>
          </p:cNvSpPr>
          <p:nvPr>
            <p:ph type="sldNum" sz="quarter" idx="5"/>
          </p:nvPr>
        </p:nvSpPr>
        <p:spPr/>
        <p:txBody>
          <a:bodyPr/>
          <a:lstStyle/>
          <a:p>
            <a:fld id="{D78E8763-CE37-478F-AC50-5431D1C2EC64}" type="slidenum">
              <a:rPr lang="en-GB" smtClean="0"/>
              <a:t>20</a:t>
            </a:fld>
            <a:endParaRPr lang="en-GB"/>
          </a:p>
        </p:txBody>
      </p:sp>
    </p:spTree>
    <p:extLst>
      <p:ext uri="{BB962C8B-B14F-4D97-AF65-F5344CB8AC3E}">
        <p14:creationId xmlns:p14="http://schemas.microsoft.com/office/powerpoint/2010/main" val="2511071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 guides can be found at: </a:t>
            </a:r>
            <a:r>
              <a:rPr lang="en-GB" dirty="0">
                <a:hlinkClick r:id="rId3"/>
              </a:rPr>
              <a:t>https://www.scottishbooktrust.com/learning-resources/teen-book-discussion-guides</a:t>
            </a:r>
            <a:endParaRPr lang="en-GB" dirty="0"/>
          </a:p>
        </p:txBody>
      </p:sp>
      <p:sp>
        <p:nvSpPr>
          <p:cNvPr id="4" name="Slide Number Placeholder 3"/>
          <p:cNvSpPr>
            <a:spLocks noGrp="1"/>
          </p:cNvSpPr>
          <p:nvPr>
            <p:ph type="sldNum" sz="quarter" idx="5"/>
          </p:nvPr>
        </p:nvSpPr>
        <p:spPr/>
        <p:txBody>
          <a:bodyPr/>
          <a:lstStyle/>
          <a:p>
            <a:fld id="{D78E8763-CE37-478F-AC50-5431D1C2EC64}" type="slidenum">
              <a:rPr lang="en-GB" smtClean="0"/>
              <a:t>3</a:t>
            </a:fld>
            <a:endParaRPr lang="en-GB"/>
          </a:p>
        </p:txBody>
      </p:sp>
    </p:spTree>
    <p:extLst>
      <p:ext uri="{BB962C8B-B14F-4D97-AF65-F5344CB8AC3E}">
        <p14:creationId xmlns:p14="http://schemas.microsoft.com/office/powerpoint/2010/main" val="422888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0296F-7F7A-5E1B-7890-0ECB6E166B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87A91-F253-74E7-FC71-F274B5ECA5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3743B-DA7D-3D42-5522-E7EC3A054D3F}"/>
              </a:ext>
            </a:extLst>
          </p:cNvPr>
          <p:cNvSpPr>
            <a:spLocks noGrp="1"/>
          </p:cNvSpPr>
          <p:nvPr>
            <p:ph type="body" idx="1"/>
          </p:nvPr>
        </p:nvSpPr>
        <p:spPr/>
        <p:txBody>
          <a:bodyPr/>
          <a:lstStyle/>
          <a:p>
            <a:pPr algn="l" rtl="0" fontAlgn="base"/>
            <a:r>
              <a:rPr lang="en-GB" sz="1200" b="1" dirty="0">
                <a:latin typeface="Arial" panose="020B0604020202020204" pitchFamily="34" charset="0"/>
                <a:cs typeface="Arial" panose="020B0604020202020204" pitchFamily="34" charset="0"/>
              </a:rPr>
              <a:t>Middle grade recommendations from pupils of Firth Primary School, Orkney</a:t>
            </a:r>
            <a:br>
              <a:rPr lang="en-GB" b="1" i="0" dirty="0">
                <a:solidFill>
                  <a:srgbClr val="FFFFFF"/>
                </a:solidFill>
                <a:effectLst/>
                <a:latin typeface="custom_49904"/>
              </a:rPr>
            </a:br>
            <a:br>
              <a:rPr lang="en-GB" b="1" i="0" dirty="0">
                <a:solidFill>
                  <a:srgbClr val="FFFFFF"/>
                </a:solidFill>
                <a:effectLst/>
                <a:latin typeface="custom_49904"/>
              </a:rPr>
            </a:br>
            <a:r>
              <a:rPr lang="en-GB" b="1" i="1" dirty="0">
                <a:solidFill>
                  <a:srgbClr val="00758A"/>
                </a:solidFill>
                <a:effectLst/>
                <a:latin typeface="custom_49904"/>
              </a:rPr>
              <a:t>The Bad Guys</a:t>
            </a:r>
            <a:r>
              <a:rPr lang="en-GB" b="1" i="0" dirty="0">
                <a:solidFill>
                  <a:srgbClr val="00758A"/>
                </a:solidFill>
                <a:effectLst/>
                <a:latin typeface="custom_49904"/>
              </a:rPr>
              <a:t> by Aaron </a:t>
            </a:r>
            <a:r>
              <a:rPr lang="en-GB" b="1" i="0" dirty="0" err="1">
                <a:solidFill>
                  <a:srgbClr val="00758A"/>
                </a:solidFill>
                <a:effectLst/>
                <a:latin typeface="custom_49904"/>
              </a:rPr>
              <a:t>Blabey</a:t>
            </a:r>
            <a:r>
              <a:rPr lang="en-GB" b="1" i="0" dirty="0">
                <a:solidFill>
                  <a:srgbClr val="00758A"/>
                </a:solidFill>
                <a:effectLst/>
                <a:latin typeface="custom_49904"/>
              </a:rPr>
              <a:t> (Scholastic)</a:t>
            </a:r>
            <a:br>
              <a:rPr lang="en-GB" b="1" i="0" dirty="0">
                <a:solidFill>
                  <a:srgbClr val="00758A"/>
                </a:solidFill>
                <a:effectLst/>
                <a:latin typeface="custom_49904"/>
              </a:rPr>
            </a:br>
            <a:r>
              <a:rPr lang="en-GB" b="0" i="0" dirty="0">
                <a:solidFill>
                  <a:srgbClr val="00758A"/>
                </a:solidFill>
                <a:effectLst/>
                <a:latin typeface="custom_49904"/>
              </a:rPr>
              <a:t>Michael says: ‘</a:t>
            </a:r>
            <a:r>
              <a:rPr lang="en-GB" b="0" i="1" dirty="0">
                <a:solidFill>
                  <a:srgbClr val="000000"/>
                </a:solidFill>
                <a:effectLst/>
                <a:latin typeface="custom_49903"/>
              </a:rPr>
              <a:t>The Bad Guys</a:t>
            </a:r>
            <a:r>
              <a:rPr lang="en-GB" b="0" i="0" dirty="0">
                <a:solidFill>
                  <a:srgbClr val="000000"/>
                </a:solidFill>
                <a:effectLst/>
                <a:latin typeface="custom_49902"/>
              </a:rPr>
              <a:t> is a series of graphic novels that are really funny and interesting. You can follow the adventures of a group of misfit animals and there are lots of books in the series to get stuck into.’</a:t>
            </a:r>
            <a:endParaRPr lang="en-GB" b="0" i="0" dirty="0">
              <a:solidFill>
                <a:srgbClr val="282828"/>
              </a:solidFill>
              <a:effectLst/>
              <a:latin typeface="custom_49902"/>
            </a:endParaRPr>
          </a:p>
          <a:p>
            <a:pPr algn="l" fontAlgn="base"/>
            <a:br>
              <a:rPr lang="en-GB" b="1" i="1" dirty="0"/>
            </a:br>
            <a:r>
              <a:rPr lang="en-GB" b="1" i="1" dirty="0"/>
              <a:t>Amulet: The </a:t>
            </a:r>
            <a:r>
              <a:rPr lang="en-GB" b="1" i="1" dirty="0" err="1"/>
              <a:t>Stonekeeper</a:t>
            </a:r>
            <a:r>
              <a:rPr lang="en-GB" b="1" i="1" dirty="0"/>
              <a:t> </a:t>
            </a:r>
            <a:r>
              <a:rPr lang="en-GB" b="1" i="0" dirty="0"/>
              <a:t>by Kazu </a:t>
            </a:r>
            <a:r>
              <a:rPr lang="en-GB" b="1" i="0" dirty="0" err="1"/>
              <a:t>Kibuishi</a:t>
            </a:r>
            <a:r>
              <a:rPr lang="en-GB" b="1" i="0" dirty="0"/>
              <a:t> (Scholastic)</a:t>
            </a:r>
            <a:br>
              <a:rPr lang="en-GB" b="1" i="0" dirty="0"/>
            </a:br>
            <a:r>
              <a:rPr lang="en-GB" b="0" i="0" dirty="0"/>
              <a:t>Issy says: </a:t>
            </a:r>
            <a:r>
              <a:rPr lang="en-GB" b="0" i="0" dirty="0">
                <a:solidFill>
                  <a:srgbClr val="000000"/>
                </a:solidFill>
                <a:effectLst/>
                <a:latin typeface="custom_49902"/>
              </a:rPr>
              <a:t>'</a:t>
            </a:r>
            <a:r>
              <a:rPr lang="en-GB" b="0" i="1" dirty="0">
                <a:solidFill>
                  <a:srgbClr val="000000"/>
                </a:solidFill>
                <a:effectLst/>
                <a:latin typeface="custom_49903"/>
              </a:rPr>
              <a:t>The </a:t>
            </a:r>
            <a:r>
              <a:rPr lang="en-GB" b="0" i="1" dirty="0" err="1">
                <a:solidFill>
                  <a:srgbClr val="000000"/>
                </a:solidFill>
                <a:effectLst/>
                <a:latin typeface="custom_49903"/>
              </a:rPr>
              <a:t>Stonekeeper</a:t>
            </a:r>
            <a:r>
              <a:rPr lang="en-GB" b="0" i="1" dirty="0">
                <a:solidFill>
                  <a:srgbClr val="000000"/>
                </a:solidFill>
                <a:effectLst/>
                <a:latin typeface="custom_49903"/>
              </a:rPr>
              <a:t> </a:t>
            </a:r>
            <a:r>
              <a:rPr lang="en-GB" b="0" i="0" dirty="0">
                <a:solidFill>
                  <a:srgbClr val="000000"/>
                </a:solidFill>
                <a:effectLst/>
                <a:latin typeface="custom_49902"/>
              </a:rPr>
              <a:t>is the first in the </a:t>
            </a:r>
            <a:r>
              <a:rPr lang="en-GB" b="0" i="1" dirty="0">
                <a:solidFill>
                  <a:srgbClr val="000000"/>
                </a:solidFill>
                <a:effectLst/>
                <a:latin typeface="custom_49903"/>
              </a:rPr>
              <a:t>Amulet</a:t>
            </a:r>
            <a:r>
              <a:rPr lang="en-GB" b="0" i="0" dirty="0">
                <a:solidFill>
                  <a:srgbClr val="000000"/>
                </a:solidFill>
                <a:effectLst/>
                <a:latin typeface="custom_49902"/>
              </a:rPr>
              <a:t> series. The whole series is great – it has adventure and drama with suspense in a graphic novel format. It is about a girl with a magic stone who goes on adventures to save people from the shadows. She makes friends and enemies along the way.’</a:t>
            </a:r>
            <a:br>
              <a:rPr lang="en-GB" b="0" i="0" dirty="0">
                <a:solidFill>
                  <a:srgbClr val="000000"/>
                </a:solidFill>
                <a:effectLst/>
                <a:latin typeface="custom_49902"/>
              </a:rPr>
            </a:br>
            <a:endParaRPr lang="en-GB" b="0" i="0" dirty="0">
              <a:solidFill>
                <a:srgbClr val="000000"/>
              </a:solidFill>
              <a:effectLst/>
              <a:latin typeface="custom_49902"/>
            </a:endParaRPr>
          </a:p>
          <a:p>
            <a:pPr algn="l" fontAlgn="base"/>
            <a:r>
              <a:rPr lang="en-GB" b="1" i="1" dirty="0">
                <a:solidFill>
                  <a:srgbClr val="000000"/>
                </a:solidFill>
                <a:effectLst/>
                <a:latin typeface="custom_49902"/>
              </a:rPr>
              <a:t>Stan Stinky</a:t>
            </a:r>
            <a:r>
              <a:rPr lang="en-GB" b="1" i="0" dirty="0">
                <a:solidFill>
                  <a:srgbClr val="000000"/>
                </a:solidFill>
                <a:effectLst/>
                <a:latin typeface="custom_49902"/>
              </a:rPr>
              <a:t> by Hannah Shaw </a:t>
            </a:r>
            <a:r>
              <a:rPr lang="en-GB" b="1" i="0" dirty="0">
                <a:solidFill>
                  <a:srgbClr val="00758A"/>
                </a:solidFill>
                <a:effectLst/>
                <a:latin typeface="custom_49904"/>
              </a:rPr>
              <a:t>(Scholastic)</a:t>
            </a:r>
            <a:br>
              <a:rPr lang="en-GB" b="1" i="0" dirty="0">
                <a:solidFill>
                  <a:srgbClr val="000000"/>
                </a:solidFill>
                <a:effectLst/>
                <a:latin typeface="custom_49902"/>
              </a:rPr>
            </a:br>
            <a:r>
              <a:rPr lang="en-GB" b="0" i="0" dirty="0">
                <a:solidFill>
                  <a:srgbClr val="000000"/>
                </a:solidFill>
                <a:effectLst/>
                <a:latin typeface="custom_49902"/>
              </a:rPr>
              <a:t>Charlotte says: ‘Meet Stan Stinky! He’s the most daring rat in the sewer. Whilst his friends went surfing for the summer, Stan had to stay at home. But maybe he’s not missing out after all?'</a:t>
            </a:r>
            <a:endParaRPr lang="en-GB" b="1" i="0" dirty="0"/>
          </a:p>
        </p:txBody>
      </p:sp>
      <p:sp>
        <p:nvSpPr>
          <p:cNvPr id="4" name="Slide Number Placeholder 3">
            <a:extLst>
              <a:ext uri="{FF2B5EF4-FFF2-40B4-BE49-F238E27FC236}">
                <a16:creationId xmlns:a16="http://schemas.microsoft.com/office/drawing/2014/main" id="{705E39DC-BECC-329E-B651-08AAB4DD69E7}"/>
              </a:ext>
            </a:extLst>
          </p:cNvPr>
          <p:cNvSpPr>
            <a:spLocks noGrp="1"/>
          </p:cNvSpPr>
          <p:nvPr>
            <p:ph type="sldNum" sz="quarter" idx="5"/>
          </p:nvPr>
        </p:nvSpPr>
        <p:spPr/>
        <p:txBody>
          <a:bodyPr/>
          <a:lstStyle/>
          <a:p>
            <a:fld id="{D78E8763-CE37-478F-AC50-5431D1C2EC64}" type="slidenum">
              <a:rPr lang="en-GB" smtClean="0"/>
              <a:t>21</a:t>
            </a:fld>
            <a:endParaRPr lang="en-GB"/>
          </a:p>
        </p:txBody>
      </p:sp>
    </p:spTree>
    <p:extLst>
      <p:ext uri="{BB962C8B-B14F-4D97-AF65-F5344CB8AC3E}">
        <p14:creationId xmlns:p14="http://schemas.microsoft.com/office/powerpoint/2010/main" val="4035013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17DBF-082D-89C6-0760-96211F882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B2D8E4-822C-C815-BA48-C8BD75066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E8C98-BE05-B276-311C-E56BB67C4D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DDADF95F-5FCF-4E11-8E9C-D004F27F1C11}"/>
              </a:ext>
            </a:extLst>
          </p:cNvPr>
          <p:cNvSpPr>
            <a:spLocks noGrp="1"/>
          </p:cNvSpPr>
          <p:nvPr>
            <p:ph type="sldNum" sz="quarter" idx="5"/>
          </p:nvPr>
        </p:nvSpPr>
        <p:spPr/>
        <p:txBody>
          <a:bodyPr/>
          <a:lstStyle/>
          <a:p>
            <a:fld id="{D78E8763-CE37-478F-AC50-5431D1C2EC64}" type="slidenum">
              <a:rPr lang="en-GB" smtClean="0"/>
              <a:t>22</a:t>
            </a:fld>
            <a:endParaRPr lang="en-GB"/>
          </a:p>
        </p:txBody>
      </p:sp>
    </p:spTree>
    <p:extLst>
      <p:ext uri="{BB962C8B-B14F-4D97-AF65-F5344CB8AC3E}">
        <p14:creationId xmlns:p14="http://schemas.microsoft.com/office/powerpoint/2010/main" val="4085042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516B-22E4-54D5-C786-E0E542A87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A8AE9-BF2F-C3DD-F7EE-9E5D33AC3C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A8E85A-A8C4-45E7-0A12-382C04E2D20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673BA60-FCD4-EB9D-D682-9D9834570CB7}"/>
              </a:ext>
            </a:extLst>
          </p:cNvPr>
          <p:cNvSpPr>
            <a:spLocks noGrp="1"/>
          </p:cNvSpPr>
          <p:nvPr>
            <p:ph type="sldNum" sz="quarter" idx="5"/>
          </p:nvPr>
        </p:nvSpPr>
        <p:spPr/>
        <p:txBody>
          <a:bodyPr/>
          <a:lstStyle/>
          <a:p>
            <a:fld id="{D78E8763-CE37-478F-AC50-5431D1C2EC64}" type="slidenum">
              <a:rPr lang="en-GB" smtClean="0"/>
              <a:t>4</a:t>
            </a:fld>
            <a:endParaRPr lang="en-GB"/>
          </a:p>
        </p:txBody>
      </p:sp>
    </p:spTree>
    <p:extLst>
      <p:ext uri="{BB962C8B-B14F-4D97-AF65-F5344CB8AC3E}">
        <p14:creationId xmlns:p14="http://schemas.microsoft.com/office/powerpoint/2010/main" val="3101888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National Literacy Trust’s “</a:t>
            </a:r>
            <a:r>
              <a:rPr lang="en-US" sz="1200" i="0" dirty="0">
                <a:latin typeface="Arial" panose="020B0604020202020204" pitchFamily="34" charset="0"/>
                <a:cs typeface="Arial" panose="020B0604020202020204" pitchFamily="34" charset="0"/>
              </a:rPr>
              <a:t>Children and young peoples’ reading in 2023” report: https://literacytrust.org.uk/research-services/research-reports/children-and-young-peoples-reading-in-2023/</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Scottish Book Trust’s article “</a:t>
            </a:r>
            <a:r>
              <a:rPr lang="en-GB" b="0" i="0" dirty="0">
                <a:solidFill>
                  <a:srgbClr val="343432"/>
                </a:solidFill>
                <a:effectLst/>
                <a:latin typeface="altis-scotbook-bold"/>
              </a:rPr>
              <a:t>How teachers can put the right book in the right hand”:  </a:t>
            </a:r>
            <a:r>
              <a:rPr lang="en-GB" dirty="0"/>
              <a:t>https://www.scottishbooktrust.com/articles/how-teachers-can-put-the-right-book-in-the-right-hand</a:t>
            </a:r>
          </a:p>
        </p:txBody>
      </p:sp>
      <p:sp>
        <p:nvSpPr>
          <p:cNvPr id="4" name="Slide Number Placeholder 3"/>
          <p:cNvSpPr>
            <a:spLocks noGrp="1"/>
          </p:cNvSpPr>
          <p:nvPr>
            <p:ph type="sldNum" sz="quarter" idx="5"/>
          </p:nvPr>
        </p:nvSpPr>
        <p:spPr/>
        <p:txBody>
          <a:bodyPr/>
          <a:lstStyle/>
          <a:p>
            <a:fld id="{D78E8763-CE37-478F-AC50-5431D1C2EC64}" type="slidenum">
              <a:rPr lang="en-GB" smtClean="0"/>
              <a:t>5</a:t>
            </a:fld>
            <a:endParaRPr lang="en-GB"/>
          </a:p>
        </p:txBody>
      </p:sp>
    </p:spTree>
    <p:extLst>
      <p:ext uri="{BB962C8B-B14F-4D97-AF65-F5344CB8AC3E}">
        <p14:creationId xmlns:p14="http://schemas.microsoft.com/office/powerpoint/2010/main" val="3879667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dirty="0"/>
              <a:t>New from Scottish publishers and authors</a:t>
            </a:r>
            <a:br>
              <a:rPr lang="en-GB" b="1" dirty="0"/>
            </a:br>
            <a:br>
              <a:rPr lang="en-GB" b="1" dirty="0"/>
            </a:br>
            <a:r>
              <a:rPr lang="en-GB" b="1" i="1" dirty="0"/>
              <a:t>The Hidden Story of </a:t>
            </a:r>
            <a:r>
              <a:rPr lang="en-GB" b="1" i="1" dirty="0" err="1"/>
              <a:t>Estie</a:t>
            </a:r>
            <a:r>
              <a:rPr lang="en-GB" b="1" i="1" dirty="0"/>
              <a:t> Noor</a:t>
            </a:r>
            <a:r>
              <a:rPr lang="en-GB" b="1" i="0" dirty="0"/>
              <a:t> by Nadine Aisha </a:t>
            </a:r>
            <a:r>
              <a:rPr lang="en-GB" b="1" i="0" dirty="0" err="1"/>
              <a:t>Jassat</a:t>
            </a:r>
            <a:r>
              <a:rPr lang="en-GB" b="1" i="0" dirty="0"/>
              <a:t> (Orion Children’s Books)</a:t>
            </a:r>
            <a:br>
              <a:rPr lang="en-GB" b="1" i="0" dirty="0"/>
            </a:br>
            <a:r>
              <a:rPr lang="en-GB" b="0" i="0" dirty="0"/>
              <a:t>A page-turning mystery verse novel about identity, friendship and finding your voice. Twelve-year-old </a:t>
            </a:r>
            <a:r>
              <a:rPr lang="en-GB" b="0" i="0" dirty="0" err="1"/>
              <a:t>Estie</a:t>
            </a:r>
            <a:r>
              <a:rPr lang="en-GB" b="0" i="0" dirty="0"/>
              <a:t> is expelled from school and sent to stay with her aunt in Scotland for the summer. Through a series of clues, </a:t>
            </a:r>
            <a:r>
              <a:rPr lang="en-GB" b="0" i="0" dirty="0" err="1"/>
              <a:t>Estie</a:t>
            </a:r>
            <a:r>
              <a:rPr lang="en-GB" b="0" i="0" dirty="0"/>
              <a:t> uncovers the secrets of the town, revealing her own truth along the way. </a:t>
            </a:r>
            <a:br>
              <a:rPr lang="en-GB" b="0" i="0" dirty="0"/>
            </a:br>
            <a:r>
              <a:rPr lang="en-GB" b="0" i="0" dirty="0"/>
              <a:t>Discussion guide here: </a:t>
            </a:r>
            <a:r>
              <a:rPr lang="en-GB" dirty="0">
                <a:hlinkClick r:id="rId3"/>
              </a:rPr>
              <a:t>https://www.scottishbooktrust.com/learning-resources/teen-book-discussion-guides</a:t>
            </a:r>
            <a:br>
              <a:rPr lang="en-GB" dirty="0"/>
            </a:br>
            <a:r>
              <a:rPr lang="en-GB" dirty="0"/>
              <a:t>Content note: contains depictions of discrimination and racism</a:t>
            </a:r>
            <a:br>
              <a:rPr lang="en-GB" b="0" i="0" dirty="0"/>
            </a:br>
            <a:br>
              <a:rPr lang="en-GB" b="0" i="0" dirty="0"/>
            </a:br>
            <a:r>
              <a:rPr lang="en-GB" b="1" i="1" dirty="0"/>
              <a:t>The Boy, The Witch and The Queen of Scots</a:t>
            </a:r>
            <a:r>
              <a:rPr lang="en-GB" b="1" i="0" dirty="0"/>
              <a:t> by Barbara Henderson (</a:t>
            </a:r>
            <a:r>
              <a:rPr lang="en-GB" b="1" i="0" dirty="0" err="1"/>
              <a:t>Luath</a:t>
            </a:r>
            <a:r>
              <a:rPr lang="en-GB" b="1" i="0" dirty="0"/>
              <a:t> Press)</a:t>
            </a:r>
            <a:br>
              <a:rPr lang="en-GB" b="1" i="0" dirty="0"/>
            </a:br>
            <a:r>
              <a:rPr lang="en-GB" b="0" i="0" dirty="0">
                <a:solidFill>
                  <a:srgbClr val="000000"/>
                </a:solidFill>
                <a:effectLst/>
                <a:latin typeface="custom_49902"/>
              </a:rPr>
              <a:t>In this gripping historical drama set in 16th century Edinburgh, 12-year-old falconer Alexander Buchan is lured into a world of intrigue, terror and treachery when tasked by his Earl to spy on the young Queen of Scots.</a:t>
            </a:r>
            <a:br>
              <a:rPr lang="en-GB" b="0" i="0" dirty="0">
                <a:solidFill>
                  <a:srgbClr val="000000"/>
                </a:solidFill>
                <a:effectLst/>
                <a:latin typeface="custom_49902"/>
              </a:rPr>
            </a:br>
            <a:br>
              <a:rPr lang="en-GB" b="0" i="0" dirty="0">
                <a:solidFill>
                  <a:srgbClr val="000000"/>
                </a:solidFill>
                <a:effectLst/>
                <a:latin typeface="custom_49902"/>
              </a:rPr>
            </a:br>
            <a:r>
              <a:rPr lang="en-GB" b="1" i="1" dirty="0">
                <a:solidFill>
                  <a:srgbClr val="000000"/>
                </a:solidFill>
                <a:effectLst/>
                <a:latin typeface="custom_49902"/>
              </a:rPr>
              <a:t>Reek </a:t>
            </a:r>
            <a:r>
              <a:rPr lang="en-GB" b="1" i="0" dirty="0">
                <a:solidFill>
                  <a:srgbClr val="000000"/>
                </a:solidFill>
                <a:effectLst/>
                <a:latin typeface="custom_49902"/>
              </a:rPr>
              <a:t>by Alastair Chisholm and George </a:t>
            </a:r>
            <a:r>
              <a:rPr lang="en-GB" b="1" i="0" dirty="0" err="1">
                <a:solidFill>
                  <a:srgbClr val="000000"/>
                </a:solidFill>
                <a:effectLst/>
                <a:latin typeface="custom_49902"/>
              </a:rPr>
              <a:t>Caltsoudas</a:t>
            </a:r>
            <a:r>
              <a:rPr lang="en-GB" b="1" i="0" dirty="0">
                <a:solidFill>
                  <a:srgbClr val="000000"/>
                </a:solidFill>
                <a:effectLst/>
                <a:latin typeface="custom_49902"/>
              </a:rPr>
              <a:t> (Barrington Stoke)</a:t>
            </a:r>
            <a:br>
              <a:rPr lang="en-GB" b="1" i="0" dirty="0">
                <a:solidFill>
                  <a:srgbClr val="000000"/>
                </a:solidFill>
                <a:effectLst/>
                <a:latin typeface="custom_49902"/>
              </a:rPr>
            </a:br>
            <a:r>
              <a:rPr lang="en-GB" b="0" i="0" dirty="0">
                <a:solidFill>
                  <a:srgbClr val="000000"/>
                </a:solidFill>
                <a:effectLst/>
                <a:latin typeface="custom_49902"/>
              </a:rPr>
              <a:t>Sparrow lives in the world after 'the Reek', struggling to survive in toxically polluted air. There's no hope in this dystopian wasteland until her friend Miriam invents new technology to clean the air, challenging tyrannical tech billionaire Zephyr in the process.</a:t>
            </a:r>
            <a:endParaRPr lang="en-GB" b="0" i="0" dirty="0">
              <a:solidFill>
                <a:srgbClr val="282828"/>
              </a:solidFill>
              <a:effectLst/>
              <a:latin typeface="custom_49902"/>
            </a:endParaRPr>
          </a:p>
          <a:p>
            <a:endParaRPr lang="en-GB" b="0" dirty="0"/>
          </a:p>
        </p:txBody>
      </p:sp>
      <p:sp>
        <p:nvSpPr>
          <p:cNvPr id="4" name="Slide Number Placeholder 3"/>
          <p:cNvSpPr>
            <a:spLocks noGrp="1"/>
          </p:cNvSpPr>
          <p:nvPr>
            <p:ph type="sldNum" sz="quarter" idx="5"/>
          </p:nvPr>
        </p:nvSpPr>
        <p:spPr/>
        <p:txBody>
          <a:bodyPr/>
          <a:lstStyle/>
          <a:p>
            <a:fld id="{D78E8763-CE37-478F-AC50-5431D1C2EC64}" type="slidenum">
              <a:rPr lang="en-GB" smtClean="0"/>
              <a:t>6</a:t>
            </a:fld>
            <a:endParaRPr lang="en-GB"/>
          </a:p>
        </p:txBody>
      </p:sp>
    </p:spTree>
    <p:extLst>
      <p:ext uri="{BB962C8B-B14F-4D97-AF65-F5344CB8AC3E}">
        <p14:creationId xmlns:p14="http://schemas.microsoft.com/office/powerpoint/2010/main" val="7527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34EE4-C478-CCA5-10D0-C26D4F0205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F0948-5382-A0A2-FC16-4C4FDC7DE0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293A6E-3AAB-62DE-BF60-51FC2B5B9A77}"/>
              </a:ext>
            </a:extLst>
          </p:cNvPr>
          <p:cNvSpPr>
            <a:spLocks noGrp="1"/>
          </p:cNvSpPr>
          <p:nvPr>
            <p:ph type="body" idx="1"/>
          </p:nvPr>
        </p:nvSpPr>
        <p:spPr/>
        <p:txBody>
          <a:bodyPr/>
          <a:lstStyle/>
          <a:p>
            <a:pPr algn="l" fontAlgn="base"/>
            <a:r>
              <a:rPr lang="en-US" sz="1200" b="1" dirty="0">
                <a:latin typeface="Arial" panose="020B0604020202020204" pitchFamily="34" charset="0"/>
                <a:cs typeface="Arial" panose="020B0604020202020204" pitchFamily="34" charset="0"/>
              </a:rPr>
              <a:t>Top picks from Authors Live</a:t>
            </a:r>
            <a:br>
              <a:rPr lang="en-GB" b="1" dirty="0"/>
            </a:br>
            <a:br>
              <a:rPr lang="en-GB" b="1" dirty="0"/>
            </a:br>
            <a:r>
              <a:rPr lang="en-GB" b="1" i="1" dirty="0"/>
              <a:t>There’s Nothing Cuter Than a Puppy</a:t>
            </a:r>
            <a:r>
              <a:rPr lang="en-GB" b="1" i="0" dirty="0"/>
              <a:t> by Tom Nicoll and Ross Collins (Macmillan Children’s Books)</a:t>
            </a:r>
            <a:br>
              <a:rPr lang="en-GB" b="1" i="0" dirty="0"/>
            </a:br>
            <a:r>
              <a:rPr lang="en-GB" b="0" i="0" dirty="0">
                <a:solidFill>
                  <a:srgbClr val="000000"/>
                </a:solidFill>
                <a:effectLst/>
                <a:latin typeface="custom_49902"/>
              </a:rPr>
              <a:t>In the Cutest Creature Contest, there can only be one winner and there's nothing cuter than a puppy! Or is there. . .? Author Tom Nicoll and award-winning illustrator Ross Collins bring glitz and goofiness galore in this hilarious and richly illustrated picture book.</a:t>
            </a:r>
            <a:endParaRPr lang="en-GB" b="0" i="0" dirty="0">
              <a:solidFill>
                <a:srgbClr val="282828"/>
              </a:solidFill>
              <a:effectLst/>
              <a:latin typeface="custom_49902"/>
            </a:endParaRPr>
          </a:p>
          <a:p>
            <a:pPr algn="l" fontAlgn="base"/>
            <a:br>
              <a:rPr lang="en-GB" b="0" dirty="0"/>
            </a:br>
            <a:r>
              <a:rPr lang="en-GB" b="1" i="1" dirty="0"/>
              <a:t>Feather</a:t>
            </a:r>
            <a:r>
              <a:rPr lang="en-GB" b="1" i="0" dirty="0"/>
              <a:t> by M.G. Leonard (Walker Books)</a:t>
            </a:r>
            <a:br>
              <a:rPr lang="en-GB" b="1" i="0" dirty="0"/>
            </a:br>
            <a:r>
              <a:rPr lang="en-GB" b="0" i="0" dirty="0"/>
              <a:t>In the birdwatching detective series, Ava finds herself at the centre of a bird of paradise heist on a school trip to the Royal Swan Natural History Museum. The Twitchers follow the clues, leading them to the bizarre and sinister world of fly-fishing, a mysterious girl with a pet raven called Caliban and a dangerous ring of thieves and smugglers…</a:t>
            </a:r>
          </a:p>
          <a:p>
            <a:pPr algn="l" fontAlgn="base"/>
            <a:endParaRPr lang="en-GB" b="0" i="0" dirty="0"/>
          </a:p>
          <a:p>
            <a:pPr algn="l" fontAlgn="base"/>
            <a:r>
              <a:rPr lang="en-GB" b="1" i="1" dirty="0"/>
              <a:t>In the Shadow of the Wolf Queen</a:t>
            </a:r>
            <a:r>
              <a:rPr lang="en-GB" b="1" i="0" dirty="0"/>
              <a:t> by Kiran </a:t>
            </a:r>
            <a:r>
              <a:rPr lang="en-GB" b="1" i="0" dirty="0" err="1"/>
              <a:t>Milwood</a:t>
            </a:r>
            <a:r>
              <a:rPr lang="en-GB" b="1" i="0" dirty="0"/>
              <a:t> Hargrave (Orion Children’s Books)</a:t>
            </a:r>
            <a:br>
              <a:rPr lang="en-GB" b="1" i="0" dirty="0"/>
            </a:br>
            <a:r>
              <a:rPr lang="en-GB" b="0" i="0" dirty="0"/>
              <a:t>Alongside her loyal sea hawk, </a:t>
            </a:r>
            <a:r>
              <a:rPr lang="en-GB" b="0" i="0" dirty="0" err="1"/>
              <a:t>Ysolda</a:t>
            </a:r>
            <a:r>
              <a:rPr lang="en-GB" b="0" i="0" dirty="0"/>
              <a:t> sets off on a rescue mission to save her sister who vanished following a mysterious earthquake. In these dangerous times, </a:t>
            </a:r>
            <a:r>
              <a:rPr lang="en-GB" b="0" i="0" dirty="0" err="1"/>
              <a:t>Ysolda</a:t>
            </a:r>
            <a:r>
              <a:rPr lang="en-GB" b="0" i="0" dirty="0"/>
              <a:t> is forced to strike a deadly bargain with the wolf queen herself. Will </a:t>
            </a:r>
            <a:r>
              <a:rPr lang="en-GB" b="0" i="0" dirty="0" err="1"/>
              <a:t>Ysolda</a:t>
            </a:r>
            <a:r>
              <a:rPr lang="en-GB" b="0" i="0" dirty="0"/>
              <a:t> save her sister and unlock the earth's most powerful magic? </a:t>
            </a:r>
            <a:endParaRPr lang="en-GB" b="0" i="1" dirty="0"/>
          </a:p>
        </p:txBody>
      </p:sp>
      <p:sp>
        <p:nvSpPr>
          <p:cNvPr id="4" name="Slide Number Placeholder 3">
            <a:extLst>
              <a:ext uri="{FF2B5EF4-FFF2-40B4-BE49-F238E27FC236}">
                <a16:creationId xmlns:a16="http://schemas.microsoft.com/office/drawing/2014/main" id="{BE6DA1FC-F3D2-C1F8-44B2-9E95AAD719EF}"/>
              </a:ext>
            </a:extLst>
          </p:cNvPr>
          <p:cNvSpPr>
            <a:spLocks noGrp="1"/>
          </p:cNvSpPr>
          <p:nvPr>
            <p:ph type="sldNum" sz="quarter" idx="5"/>
          </p:nvPr>
        </p:nvSpPr>
        <p:spPr/>
        <p:txBody>
          <a:bodyPr/>
          <a:lstStyle/>
          <a:p>
            <a:fld id="{D78E8763-CE37-478F-AC50-5431D1C2EC64}" type="slidenum">
              <a:rPr lang="en-GB" smtClean="0"/>
              <a:t>7</a:t>
            </a:fld>
            <a:endParaRPr lang="en-GB"/>
          </a:p>
        </p:txBody>
      </p:sp>
    </p:spTree>
    <p:extLst>
      <p:ext uri="{BB962C8B-B14F-4D97-AF65-F5344CB8AC3E}">
        <p14:creationId xmlns:p14="http://schemas.microsoft.com/office/powerpoint/2010/main" val="2692344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34F25-8E56-2A9C-2A5A-CC56314603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88175D-7400-C070-755B-005552A43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CF77E1-D36C-3E36-9337-3EDAF38891D4}"/>
              </a:ext>
            </a:extLst>
          </p:cNvPr>
          <p:cNvSpPr>
            <a:spLocks noGrp="1"/>
          </p:cNvSpPr>
          <p:nvPr>
            <p:ph type="body" idx="1"/>
          </p:nvPr>
        </p:nvSpPr>
        <p:spPr/>
        <p:txBody>
          <a:bodyPr/>
          <a:lstStyle/>
          <a:p>
            <a:pPr algn="l" fontAlgn="base"/>
            <a:r>
              <a:rPr lang="en-US" sz="1200" b="1" dirty="0">
                <a:latin typeface="Arial" panose="020B0604020202020204" pitchFamily="34" charset="0"/>
                <a:cs typeface="Arial" panose="020B0604020202020204" pitchFamily="34" charset="0"/>
              </a:rPr>
              <a:t>Top picks from Scottish Friendly Children’s Book Tour</a:t>
            </a:r>
          </a:p>
          <a:p>
            <a:pPr algn="l" fontAlgn="base"/>
            <a:endParaRPr lang="en-US" sz="1200" b="1" dirty="0">
              <a:latin typeface="Arial" panose="020B0604020202020204" pitchFamily="34" charset="0"/>
              <a:cs typeface="Arial" panose="020B0604020202020204" pitchFamily="34" charset="0"/>
            </a:endParaRPr>
          </a:p>
          <a:p>
            <a:pPr algn="l" fontAlgn="base"/>
            <a:r>
              <a:rPr lang="en-US" sz="1200" b="1" i="1" dirty="0" err="1">
                <a:latin typeface="Arial" panose="020B0604020202020204" pitchFamily="34" charset="0"/>
                <a:cs typeface="Arial" panose="020B0604020202020204" pitchFamily="34" charset="0"/>
              </a:rPr>
              <a:t>Grimwood</a:t>
            </a:r>
            <a:r>
              <a:rPr lang="en-US" sz="1200" b="1" i="1" dirty="0">
                <a:latin typeface="Arial" panose="020B0604020202020204" pitchFamily="34" charset="0"/>
                <a:cs typeface="Arial" panose="020B0604020202020204" pitchFamily="34" charset="0"/>
              </a:rPr>
              <a:t>: Party Animals</a:t>
            </a:r>
            <a:r>
              <a:rPr lang="en-US" sz="1200" b="1" i="0" dirty="0">
                <a:latin typeface="Arial" panose="020B0604020202020204" pitchFamily="34" charset="0"/>
                <a:cs typeface="Arial" panose="020B0604020202020204" pitchFamily="34" charset="0"/>
              </a:rPr>
              <a:t> by Nadia Shireen (Simon &amp; Schuster)</a:t>
            </a:r>
            <a:br>
              <a:rPr lang="en-US" sz="1200" b="1" i="0" dirty="0">
                <a:latin typeface="Arial" panose="020B0604020202020204" pitchFamily="34" charset="0"/>
                <a:cs typeface="Arial" panose="020B0604020202020204" pitchFamily="34" charset="0"/>
              </a:rPr>
            </a:br>
            <a:r>
              <a:rPr lang="en-GB" b="0" i="0" dirty="0">
                <a:solidFill>
                  <a:srgbClr val="000000"/>
                </a:solidFill>
                <a:effectLst/>
                <a:latin typeface="custom_49902"/>
              </a:rPr>
              <a:t>Fully illustrated throughout and full of heart, laughs and surprises, this is the latest must-read in the fantastically anarchic </a:t>
            </a:r>
            <a:r>
              <a:rPr lang="en-GB" b="0" i="1" dirty="0" err="1">
                <a:solidFill>
                  <a:srgbClr val="000000"/>
                </a:solidFill>
                <a:effectLst/>
                <a:latin typeface="custom_49903"/>
              </a:rPr>
              <a:t>Grimwood</a:t>
            </a:r>
            <a:r>
              <a:rPr lang="en-GB" b="0" i="1" dirty="0">
                <a:solidFill>
                  <a:srgbClr val="000000"/>
                </a:solidFill>
                <a:effectLst/>
                <a:latin typeface="custom_49903"/>
              </a:rPr>
              <a:t> </a:t>
            </a:r>
            <a:r>
              <a:rPr lang="en-GB" b="0" i="0" dirty="0">
                <a:solidFill>
                  <a:srgbClr val="000000"/>
                </a:solidFill>
                <a:effectLst/>
                <a:latin typeface="custom_49902"/>
              </a:rPr>
              <a:t>series. Teamwork, friendship and, most importantly, dance skills, will all be put to the test as the forest gang try to help Sharon the Party Crow get her groove back. </a:t>
            </a:r>
            <a:br>
              <a:rPr lang="en-GB" b="0" i="0" dirty="0">
                <a:solidFill>
                  <a:srgbClr val="000000"/>
                </a:solidFill>
                <a:effectLst/>
                <a:latin typeface="custom_49902"/>
              </a:rPr>
            </a:br>
            <a:br>
              <a:rPr lang="en-GB" b="0" i="0" dirty="0">
                <a:solidFill>
                  <a:srgbClr val="000000"/>
                </a:solidFill>
                <a:effectLst/>
                <a:latin typeface="custom_49902"/>
              </a:rPr>
            </a:br>
            <a:r>
              <a:rPr lang="en-GB" b="1" i="1" dirty="0" err="1">
                <a:solidFill>
                  <a:srgbClr val="000000"/>
                </a:solidFill>
                <a:effectLst/>
                <a:latin typeface="custom_49902"/>
              </a:rPr>
              <a:t>Saffiyah’s</a:t>
            </a:r>
            <a:r>
              <a:rPr lang="en-GB" b="1" i="1" dirty="0">
                <a:solidFill>
                  <a:srgbClr val="000000"/>
                </a:solidFill>
                <a:effectLst/>
                <a:latin typeface="custom_49902"/>
              </a:rPr>
              <a:t> War</a:t>
            </a:r>
            <a:r>
              <a:rPr lang="en-GB" b="1" i="0" dirty="0">
                <a:solidFill>
                  <a:srgbClr val="000000"/>
                </a:solidFill>
                <a:effectLst/>
                <a:latin typeface="custom_49902"/>
              </a:rPr>
              <a:t> by Hiba Noor Khan (Andersen Press)</a:t>
            </a:r>
            <a:br>
              <a:rPr lang="en-GB" b="1" i="0" dirty="0">
                <a:solidFill>
                  <a:srgbClr val="000000"/>
                </a:solidFill>
                <a:effectLst/>
                <a:latin typeface="custom_49902"/>
              </a:rPr>
            </a:br>
            <a:r>
              <a:rPr lang="en-GB" b="0" i="0" dirty="0">
                <a:solidFill>
                  <a:srgbClr val="000000"/>
                </a:solidFill>
                <a:effectLst/>
                <a:latin typeface="custom_49902"/>
              </a:rPr>
              <a:t>A </a:t>
            </a:r>
            <a:r>
              <a:rPr lang="en-GB" b="0" i="0" dirty="0" err="1">
                <a:solidFill>
                  <a:srgbClr val="000000"/>
                </a:solidFill>
                <a:effectLst/>
                <a:latin typeface="custom_49902"/>
              </a:rPr>
              <a:t>luminious</a:t>
            </a:r>
            <a:r>
              <a:rPr lang="en-GB" b="0" i="0" dirty="0">
                <a:solidFill>
                  <a:srgbClr val="000000"/>
                </a:solidFill>
                <a:effectLst/>
                <a:latin typeface="custom_49902"/>
              </a:rPr>
              <a:t> tale of hope and courage in World War Two. When </a:t>
            </a:r>
            <a:r>
              <a:rPr lang="en-GB" b="0" i="0" dirty="0" err="1">
                <a:solidFill>
                  <a:srgbClr val="000000"/>
                </a:solidFill>
                <a:effectLst/>
                <a:latin typeface="custom_49902"/>
              </a:rPr>
              <a:t>Safiyyah’s</a:t>
            </a:r>
            <a:r>
              <a:rPr lang="en-GB" b="0" i="0" dirty="0">
                <a:solidFill>
                  <a:srgbClr val="000000"/>
                </a:solidFill>
                <a:effectLst/>
                <a:latin typeface="custom_49902"/>
              </a:rPr>
              <a:t> father is arrested by the Nazis for his secret Resistance work, it falls to her to run the dangerous errands around the city. It’s not long before hundreds of persecuted Jews seek sanctuary at the mosque. Will </a:t>
            </a:r>
            <a:r>
              <a:rPr lang="en-GB" b="0" i="0" dirty="0" err="1">
                <a:solidFill>
                  <a:srgbClr val="000000"/>
                </a:solidFill>
                <a:effectLst/>
                <a:latin typeface="custom_49902"/>
              </a:rPr>
              <a:t>Safiyyah</a:t>
            </a:r>
            <a:r>
              <a:rPr lang="en-GB" b="0" i="0" dirty="0">
                <a:solidFill>
                  <a:srgbClr val="000000"/>
                </a:solidFill>
                <a:effectLst/>
                <a:latin typeface="custom_49902"/>
              </a:rPr>
              <a:t> lead the Jews to safety?</a:t>
            </a:r>
            <a:br>
              <a:rPr lang="en-GB" b="0" i="0" dirty="0">
                <a:solidFill>
                  <a:srgbClr val="000000"/>
                </a:solidFill>
                <a:effectLst/>
                <a:latin typeface="custom_49902"/>
              </a:rPr>
            </a:br>
            <a:r>
              <a:rPr lang="en-GB" b="0" i="0" dirty="0">
                <a:solidFill>
                  <a:srgbClr val="000000"/>
                </a:solidFill>
                <a:effectLst/>
                <a:latin typeface="custom_49902"/>
              </a:rPr>
              <a:t>Discussion guide here: </a:t>
            </a:r>
            <a:r>
              <a:rPr lang="en-GB" dirty="0">
                <a:hlinkClick r:id="rId3"/>
              </a:rPr>
              <a:t>https://www.scottishbooktrust.com/learning-resources/teen-book-discussion-guides</a:t>
            </a:r>
            <a:br>
              <a:rPr lang="en-GB" dirty="0"/>
            </a:br>
            <a:r>
              <a:rPr lang="en-GB" dirty="0"/>
              <a:t>Content note: contains depictions of discrimination and racism</a:t>
            </a:r>
            <a:br>
              <a:rPr lang="en-GB" b="0" i="0" dirty="0">
                <a:solidFill>
                  <a:srgbClr val="000000"/>
                </a:solidFill>
                <a:effectLst/>
                <a:latin typeface="custom_49902"/>
              </a:rPr>
            </a:br>
            <a:br>
              <a:rPr lang="en-GB" b="0" i="0" dirty="0">
                <a:solidFill>
                  <a:srgbClr val="000000"/>
                </a:solidFill>
                <a:effectLst/>
                <a:latin typeface="custom_49902"/>
              </a:rPr>
            </a:br>
            <a:r>
              <a:rPr lang="en-GB" b="1" i="1" dirty="0">
                <a:solidFill>
                  <a:srgbClr val="000000"/>
                </a:solidFill>
                <a:effectLst/>
                <a:latin typeface="custom_49902"/>
              </a:rPr>
              <a:t>If My Words Had Wings</a:t>
            </a:r>
            <a:r>
              <a:rPr lang="en-GB" b="1" i="0" dirty="0">
                <a:solidFill>
                  <a:srgbClr val="000000"/>
                </a:solidFill>
                <a:effectLst/>
                <a:latin typeface="custom_49902"/>
              </a:rPr>
              <a:t> by Danielle </a:t>
            </a:r>
            <a:r>
              <a:rPr lang="en-GB" b="1" i="0" dirty="0" err="1">
                <a:solidFill>
                  <a:srgbClr val="000000"/>
                </a:solidFill>
                <a:effectLst/>
                <a:latin typeface="custom_49902"/>
              </a:rPr>
              <a:t>Jawando</a:t>
            </a:r>
            <a:r>
              <a:rPr lang="en-GB" b="1" i="0" dirty="0">
                <a:solidFill>
                  <a:srgbClr val="000000"/>
                </a:solidFill>
                <a:effectLst/>
                <a:latin typeface="custom_49902"/>
              </a:rPr>
              <a:t> </a:t>
            </a:r>
            <a:r>
              <a:rPr lang="en-US" sz="1200" b="1" i="0" dirty="0">
                <a:latin typeface="Arial" panose="020B0604020202020204" pitchFamily="34" charset="0"/>
                <a:cs typeface="Arial" panose="020B0604020202020204" pitchFamily="34" charset="0"/>
              </a:rPr>
              <a:t>(Simon &amp; Schuster) </a:t>
            </a:r>
          </a:p>
          <a:p>
            <a:pPr algn="l" fontAlgn="base"/>
            <a:r>
              <a:rPr lang="en-GB" b="0" i="0" dirty="0">
                <a:solidFill>
                  <a:srgbClr val="000000"/>
                </a:solidFill>
                <a:effectLst/>
                <a:latin typeface="custom_49902"/>
              </a:rPr>
              <a:t>A life affirming story of rehabilitation and hope after prison. When fifteen-year-old Tyrell’s release from young offenders’ prison, systemic discrimination makes it difficult for Ty to truly be free. Inspired by a visiting poet while inside, Ty discovers a whole new world through spoken word and finally finds his voice.</a:t>
            </a:r>
            <a:br>
              <a:rPr lang="en-GB" b="0" i="0" dirty="0">
                <a:solidFill>
                  <a:srgbClr val="000000"/>
                </a:solidFill>
                <a:effectLst/>
                <a:latin typeface="custom_49902"/>
              </a:rPr>
            </a:br>
            <a:r>
              <a:rPr lang="en-GB" b="0" i="0" dirty="0">
                <a:solidFill>
                  <a:srgbClr val="000000"/>
                </a:solidFill>
                <a:effectLst/>
                <a:latin typeface="custom_49902"/>
              </a:rPr>
              <a:t>Discussion guide here: </a:t>
            </a:r>
            <a:r>
              <a:rPr lang="en-GB" dirty="0">
                <a:hlinkClick r:id="rId3"/>
              </a:rPr>
              <a:t>https://www.scottishbooktrust.com/learning-resources/teen-book-discussion-guides</a:t>
            </a:r>
            <a:br>
              <a:rPr lang="en-GB" dirty="0"/>
            </a:br>
            <a:r>
              <a:rPr lang="en-GB" dirty="0"/>
              <a:t>Content note: contains depictions of discrimination and racism, violence, drug and alcohol use and suicide and self-harm</a:t>
            </a:r>
            <a:br>
              <a:rPr lang="en-GB" b="0" i="0" dirty="0"/>
            </a:br>
            <a:endParaRPr lang="en-GB" b="0" i="1" dirty="0"/>
          </a:p>
        </p:txBody>
      </p:sp>
      <p:sp>
        <p:nvSpPr>
          <p:cNvPr id="4" name="Slide Number Placeholder 3">
            <a:extLst>
              <a:ext uri="{FF2B5EF4-FFF2-40B4-BE49-F238E27FC236}">
                <a16:creationId xmlns:a16="http://schemas.microsoft.com/office/drawing/2014/main" id="{A1E6180B-96E0-EC20-8BDD-F2656B3D782A}"/>
              </a:ext>
            </a:extLst>
          </p:cNvPr>
          <p:cNvSpPr>
            <a:spLocks noGrp="1"/>
          </p:cNvSpPr>
          <p:nvPr>
            <p:ph type="sldNum" sz="quarter" idx="5"/>
          </p:nvPr>
        </p:nvSpPr>
        <p:spPr/>
        <p:txBody>
          <a:bodyPr/>
          <a:lstStyle/>
          <a:p>
            <a:fld id="{D78E8763-CE37-478F-AC50-5431D1C2EC64}" type="slidenum">
              <a:rPr lang="en-GB" smtClean="0"/>
              <a:t>8</a:t>
            </a:fld>
            <a:endParaRPr lang="en-GB"/>
          </a:p>
        </p:txBody>
      </p:sp>
    </p:spTree>
    <p:extLst>
      <p:ext uri="{BB962C8B-B14F-4D97-AF65-F5344CB8AC3E}">
        <p14:creationId xmlns:p14="http://schemas.microsoft.com/office/powerpoint/2010/main" val="1991032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5C1AB-450F-717D-5A53-EABF56688C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30D91D-8820-F546-93A0-E354F9B116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740712-18C1-CF18-8918-C1C84713BA63}"/>
              </a:ext>
            </a:extLst>
          </p:cNvPr>
          <p:cNvSpPr>
            <a:spLocks noGrp="1"/>
          </p:cNvSpPr>
          <p:nvPr>
            <p:ph type="body" idx="1"/>
          </p:nvPr>
        </p:nvSpPr>
        <p:spPr/>
        <p:txBody>
          <a:bodyPr/>
          <a:lstStyle/>
          <a:p>
            <a:pPr algn="l" fontAlgn="base"/>
            <a:r>
              <a:rPr lang="en-US" sz="1200" b="1" dirty="0">
                <a:latin typeface="Arial" panose="020B0604020202020204" pitchFamily="34" charset="0"/>
                <a:cs typeface="Arial" panose="020B0604020202020204" pitchFamily="34" charset="0"/>
              </a:rPr>
              <a:t>Scottish Book Trust Staff Picks: Emma Dunn,</a:t>
            </a:r>
            <a:r>
              <a:rPr lang="en-GB" b="1" i="0" dirty="0">
                <a:solidFill>
                  <a:srgbClr val="FFFFFF"/>
                </a:solidFill>
                <a:effectLst/>
                <a:latin typeface="custom_49904"/>
              </a:rPr>
              <a:t> Early Years Communications and Events Manager</a:t>
            </a:r>
            <a:br>
              <a:rPr lang="en-GB" b="1" i="0" dirty="0">
                <a:solidFill>
                  <a:srgbClr val="FFFFFF"/>
                </a:solidFill>
                <a:effectLst/>
                <a:latin typeface="custom_49904"/>
              </a:rPr>
            </a:br>
            <a:br>
              <a:rPr lang="en-GB" b="1" i="0" dirty="0">
                <a:solidFill>
                  <a:srgbClr val="FFFFFF"/>
                </a:solidFill>
                <a:effectLst/>
                <a:latin typeface="custom_49904"/>
              </a:rPr>
            </a:br>
            <a:r>
              <a:rPr lang="en-GB" b="1" i="1" dirty="0">
                <a:solidFill>
                  <a:srgbClr val="FFFFFF"/>
                </a:solidFill>
                <a:effectLst/>
                <a:latin typeface="custom_49904"/>
              </a:rPr>
              <a:t>Pearl and Her Bunch</a:t>
            </a:r>
            <a:r>
              <a:rPr lang="en-GB" b="1" i="0" dirty="0">
                <a:solidFill>
                  <a:srgbClr val="FFFFFF"/>
                </a:solidFill>
                <a:effectLst/>
                <a:latin typeface="custom_49904"/>
              </a:rPr>
              <a:t> by Momoko Abe (Orchard Books)</a:t>
            </a:r>
          </a:p>
          <a:p>
            <a:pPr algn="l" fontAlgn="base"/>
            <a:r>
              <a:rPr lang="en-GB" b="0" i="0" dirty="0">
                <a:solidFill>
                  <a:srgbClr val="000000"/>
                </a:solidFill>
                <a:effectLst/>
                <a:latin typeface="custom_49902"/>
              </a:rPr>
              <a:t>Pearl loves being part of a family of green grapes but when, one day, she discovers something different about herself, everything changes. A charming and uplifting story celebrating all kinds of families in the form of adorable fruit and vegetable characters. </a:t>
            </a:r>
            <a:endParaRPr lang="en-GB" b="1" i="0" dirty="0">
              <a:solidFill>
                <a:srgbClr val="FFFFFF"/>
              </a:solidFill>
              <a:effectLst/>
              <a:latin typeface="custom_49904"/>
            </a:endParaRPr>
          </a:p>
          <a:p>
            <a:pPr algn="l" fontAlgn="base"/>
            <a:endParaRPr lang="en-GB" b="1" i="0" dirty="0">
              <a:solidFill>
                <a:srgbClr val="FFFFFF"/>
              </a:solidFill>
              <a:effectLst/>
              <a:latin typeface="custom_49904"/>
            </a:endParaRPr>
          </a:p>
          <a:p>
            <a:pPr algn="l" fontAlgn="base"/>
            <a:r>
              <a:rPr lang="en-GB" b="1" i="1" dirty="0">
                <a:solidFill>
                  <a:srgbClr val="FFFFFF"/>
                </a:solidFill>
                <a:effectLst/>
                <a:latin typeface="custom_49904"/>
              </a:rPr>
              <a:t>Bud </a:t>
            </a:r>
            <a:r>
              <a:rPr lang="en-GB" b="1" i="0" dirty="0">
                <a:solidFill>
                  <a:srgbClr val="FFFFFF"/>
                </a:solidFill>
                <a:effectLst/>
                <a:latin typeface="custom_49904"/>
              </a:rPr>
              <a:t>by Laura Hambleton (Bloomsbury Children’s Books)</a:t>
            </a:r>
            <a:br>
              <a:rPr lang="en-GB" b="1" i="0" dirty="0">
                <a:solidFill>
                  <a:srgbClr val="FFFFFF"/>
                </a:solidFill>
                <a:effectLst/>
                <a:latin typeface="custom_49904"/>
              </a:rPr>
            </a:br>
            <a:r>
              <a:rPr lang="en-GB" b="0" i="0" dirty="0">
                <a:solidFill>
                  <a:srgbClr val="000000"/>
                </a:solidFill>
                <a:effectLst/>
                <a:latin typeface="custom_49902"/>
              </a:rPr>
              <a:t>Little Bud starts life in the greenhouse but one morning finds they’ve been uprooted and moved to the garden. The change is a big shock for Bud and the little plant struggles to adjust to life on the outside. But slowly and surely Bud makes friends, and this brilliant book will help little ones navigate their own big changes in life. </a:t>
            </a:r>
            <a:endParaRPr lang="en-GB" b="1" i="0" dirty="0">
              <a:solidFill>
                <a:srgbClr val="FFFFFF"/>
              </a:solidFill>
              <a:effectLst/>
              <a:latin typeface="custom_49904"/>
            </a:endParaRPr>
          </a:p>
          <a:p>
            <a:pPr algn="l" fontAlgn="base"/>
            <a:endParaRPr lang="en-GB" b="1" i="0" dirty="0">
              <a:solidFill>
                <a:srgbClr val="FFFFFF"/>
              </a:solidFill>
              <a:effectLst/>
              <a:latin typeface="custom_49904"/>
            </a:endParaRPr>
          </a:p>
          <a:p>
            <a:pPr algn="l" fontAlgn="base"/>
            <a:r>
              <a:rPr lang="en-GB" b="1" i="1" dirty="0"/>
              <a:t>Up High </a:t>
            </a:r>
            <a:r>
              <a:rPr lang="en-GB" b="1" i="0" dirty="0"/>
              <a:t>by Matt Hunt (Nosy Crow)</a:t>
            </a:r>
            <a:br>
              <a:rPr lang="en-GB" b="1" i="0" dirty="0"/>
            </a:br>
            <a:r>
              <a:rPr lang="en-GB" b="0" i="0" dirty="0">
                <a:solidFill>
                  <a:srgbClr val="000000"/>
                </a:solidFill>
                <a:effectLst/>
                <a:latin typeface="custom_49902"/>
              </a:rPr>
              <a:t>From the dizzying heights of dad’s shoulders to the magical world of low down, </a:t>
            </a:r>
            <a:r>
              <a:rPr lang="en-GB" b="0" i="1" dirty="0">
                <a:solidFill>
                  <a:srgbClr val="000000"/>
                </a:solidFill>
                <a:effectLst/>
                <a:latin typeface="custom_49903"/>
              </a:rPr>
              <a:t>Up High</a:t>
            </a:r>
            <a:r>
              <a:rPr lang="en-GB" b="0" i="0" dirty="0">
                <a:solidFill>
                  <a:srgbClr val="000000"/>
                </a:solidFill>
                <a:effectLst/>
                <a:latin typeface="custom_49902"/>
              </a:rPr>
              <a:t> gives a unique child’s perspective on what its like to be small. Follow a little boy and his dad on their Sunday walk in this warm-hearted story about the special bond between a parent and child.</a:t>
            </a:r>
            <a:endParaRPr lang="en-GB" b="1" i="1" dirty="0"/>
          </a:p>
        </p:txBody>
      </p:sp>
      <p:sp>
        <p:nvSpPr>
          <p:cNvPr id="4" name="Slide Number Placeholder 3">
            <a:extLst>
              <a:ext uri="{FF2B5EF4-FFF2-40B4-BE49-F238E27FC236}">
                <a16:creationId xmlns:a16="http://schemas.microsoft.com/office/drawing/2014/main" id="{19C94FED-E692-213C-286C-3A0644FC5F92}"/>
              </a:ext>
            </a:extLst>
          </p:cNvPr>
          <p:cNvSpPr>
            <a:spLocks noGrp="1"/>
          </p:cNvSpPr>
          <p:nvPr>
            <p:ph type="sldNum" sz="quarter" idx="5"/>
          </p:nvPr>
        </p:nvSpPr>
        <p:spPr/>
        <p:txBody>
          <a:bodyPr/>
          <a:lstStyle/>
          <a:p>
            <a:fld id="{D78E8763-CE37-478F-AC50-5431D1C2EC64}" type="slidenum">
              <a:rPr lang="en-GB" smtClean="0"/>
              <a:t>9</a:t>
            </a:fld>
            <a:endParaRPr lang="en-GB"/>
          </a:p>
        </p:txBody>
      </p:sp>
    </p:spTree>
    <p:extLst>
      <p:ext uri="{BB962C8B-B14F-4D97-AF65-F5344CB8AC3E}">
        <p14:creationId xmlns:p14="http://schemas.microsoft.com/office/powerpoint/2010/main" val="3181063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B0F03-0895-7F69-64D3-31D4DE87AD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75F0A8-0A6F-D204-139E-DDBDAB0710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F3BB59-415C-6326-E10F-58F9D865B0D5}"/>
              </a:ext>
            </a:extLst>
          </p:cNvPr>
          <p:cNvSpPr>
            <a:spLocks noGrp="1"/>
          </p:cNvSpPr>
          <p:nvPr>
            <p:ph type="body" idx="1"/>
          </p:nvPr>
        </p:nvSpPr>
        <p:spPr/>
        <p:txBody>
          <a:bodyPr/>
          <a:lstStyle/>
          <a:p>
            <a:pPr algn="l" fontAlgn="base"/>
            <a:r>
              <a:rPr lang="en-US" sz="1200" b="1" dirty="0">
                <a:latin typeface="Arial" panose="020B0604020202020204" pitchFamily="34" charset="0"/>
                <a:cs typeface="Arial" panose="020B0604020202020204" pitchFamily="34" charset="0"/>
              </a:rPr>
              <a:t>Scottish Book Trust Staff Picks: </a:t>
            </a:r>
            <a:r>
              <a:rPr lang="en-GB" b="1" i="0" dirty="0">
                <a:solidFill>
                  <a:srgbClr val="FFFFFF"/>
                </a:solidFill>
                <a:effectLst/>
                <a:latin typeface="custom_49904"/>
              </a:rPr>
              <a:t>Marianne Doherty, Digital Project Manager</a:t>
            </a:r>
            <a:br>
              <a:rPr lang="en-GB" b="1" i="0" dirty="0">
                <a:solidFill>
                  <a:srgbClr val="FFFFFF"/>
                </a:solidFill>
                <a:effectLst/>
                <a:latin typeface="custom_49904"/>
              </a:rPr>
            </a:br>
            <a:br>
              <a:rPr lang="en-GB" b="1" i="0" dirty="0">
                <a:solidFill>
                  <a:srgbClr val="FFFFFF"/>
                </a:solidFill>
                <a:effectLst/>
                <a:latin typeface="custom_49904"/>
              </a:rPr>
            </a:br>
            <a:r>
              <a:rPr lang="en-GB" b="1" i="1" dirty="0">
                <a:solidFill>
                  <a:srgbClr val="FFFFFF"/>
                </a:solidFill>
                <a:effectLst/>
                <a:latin typeface="custom_49904"/>
              </a:rPr>
              <a:t>The Wall Between Us</a:t>
            </a:r>
            <a:r>
              <a:rPr lang="en-GB" b="1" i="0" dirty="0">
                <a:solidFill>
                  <a:srgbClr val="FFFFFF"/>
                </a:solidFill>
                <a:effectLst/>
                <a:latin typeface="custom_49904"/>
              </a:rPr>
              <a:t> by Dan Smith (Chicken House Books)</a:t>
            </a:r>
            <a:br>
              <a:rPr lang="en-GB" b="1" i="0" dirty="0">
                <a:solidFill>
                  <a:srgbClr val="FFFFFF"/>
                </a:solidFill>
                <a:effectLst/>
                <a:latin typeface="custom_49904"/>
              </a:rPr>
            </a:br>
            <a:r>
              <a:rPr lang="en-GB" b="0" i="0" dirty="0">
                <a:solidFill>
                  <a:srgbClr val="000000"/>
                </a:solidFill>
                <a:effectLst/>
                <a:latin typeface="custom_49902"/>
              </a:rPr>
              <a:t>When the Berlin Wall wrenches their street in two, Anja is determined it will not do the same to her friendship with Monika. But, despite their ingenuity, the girls are at risk of losing more than their friendship. A vivid and gripping tale told in a super-readable format. </a:t>
            </a:r>
            <a:br>
              <a:rPr lang="en-GB" b="0" i="0" dirty="0">
                <a:solidFill>
                  <a:srgbClr val="000000"/>
                </a:solidFill>
                <a:effectLst/>
                <a:latin typeface="custom_49902"/>
              </a:rPr>
            </a:br>
            <a:br>
              <a:rPr lang="en-GB" b="1" i="0" dirty="0">
                <a:solidFill>
                  <a:srgbClr val="000000"/>
                </a:solidFill>
                <a:effectLst/>
                <a:latin typeface="custom_49902"/>
              </a:rPr>
            </a:br>
            <a:r>
              <a:rPr lang="en-GB" b="1" i="1" dirty="0">
                <a:solidFill>
                  <a:srgbClr val="000000"/>
                </a:solidFill>
                <a:effectLst/>
                <a:latin typeface="custom_49902"/>
              </a:rPr>
              <a:t>Ink Girls</a:t>
            </a:r>
            <a:r>
              <a:rPr lang="en-GB" b="1" i="0" dirty="0">
                <a:solidFill>
                  <a:srgbClr val="000000"/>
                </a:solidFill>
                <a:effectLst/>
                <a:latin typeface="custom_49902"/>
              </a:rPr>
              <a:t> by </a:t>
            </a:r>
            <a:r>
              <a:rPr lang="en-GB" b="1" i="0" dirty="0">
                <a:solidFill>
                  <a:srgbClr val="E8112D"/>
                </a:solidFill>
                <a:effectLst/>
                <a:latin typeface="custom_49902"/>
              </a:rPr>
              <a:t>Marieke Nijkamp and Sylvia Bi (Greenwillow Books)</a:t>
            </a:r>
            <a:r>
              <a:rPr lang="en-GB" b="0" i="0" dirty="0">
                <a:solidFill>
                  <a:srgbClr val="000000"/>
                </a:solidFill>
                <a:effectLst/>
                <a:latin typeface="custom_49902"/>
              </a:rPr>
              <a:t> </a:t>
            </a:r>
            <a:br>
              <a:rPr lang="en-GB" b="0" i="0" dirty="0">
                <a:solidFill>
                  <a:srgbClr val="000000"/>
                </a:solidFill>
                <a:effectLst/>
                <a:latin typeface="custom_49902"/>
              </a:rPr>
            </a:br>
            <a:r>
              <a:rPr lang="en-GB" b="0" i="0" dirty="0">
                <a:solidFill>
                  <a:srgbClr val="000000"/>
                </a:solidFill>
                <a:effectLst/>
                <a:latin typeface="custom_49902"/>
              </a:rPr>
              <a:t>When </a:t>
            </a:r>
            <a:r>
              <a:rPr lang="en-GB" b="0" i="0" dirty="0" err="1">
                <a:solidFill>
                  <a:srgbClr val="000000"/>
                </a:solidFill>
                <a:effectLst/>
                <a:latin typeface="custom_49902"/>
              </a:rPr>
              <a:t>Cinzia</a:t>
            </a:r>
            <a:r>
              <a:rPr lang="en-GB" b="0" i="0" dirty="0">
                <a:solidFill>
                  <a:srgbClr val="000000"/>
                </a:solidFill>
                <a:effectLst/>
                <a:latin typeface="custom_49902"/>
              </a:rPr>
              <a:t> is plunged into the life of a fugitive, she must seek new friends and allies in order to fight for freedom and give voice to the silenced. An empowering graphic novel with stunning illustrations. </a:t>
            </a:r>
            <a:br>
              <a:rPr lang="en-GB" b="0" i="0" dirty="0">
                <a:solidFill>
                  <a:srgbClr val="000000"/>
                </a:solidFill>
                <a:effectLst/>
                <a:latin typeface="custom_49902"/>
              </a:rPr>
            </a:br>
            <a:br>
              <a:rPr lang="en-GB" b="0" i="0" dirty="0">
                <a:solidFill>
                  <a:srgbClr val="000000"/>
                </a:solidFill>
                <a:effectLst/>
                <a:latin typeface="custom_49902"/>
              </a:rPr>
            </a:br>
            <a:r>
              <a:rPr lang="en-GB" b="1" i="1" dirty="0">
                <a:solidFill>
                  <a:srgbClr val="000000"/>
                </a:solidFill>
                <a:effectLst/>
                <a:latin typeface="custom_49902"/>
              </a:rPr>
              <a:t>Steady For This </a:t>
            </a:r>
            <a:r>
              <a:rPr lang="en-GB" b="1" i="0" dirty="0">
                <a:solidFill>
                  <a:srgbClr val="000000"/>
                </a:solidFill>
                <a:effectLst/>
                <a:latin typeface="custom_49902"/>
              </a:rPr>
              <a:t>by Nathanael </a:t>
            </a:r>
            <a:r>
              <a:rPr lang="en-GB" b="1" i="0" dirty="0" err="1">
                <a:solidFill>
                  <a:srgbClr val="000000"/>
                </a:solidFill>
                <a:effectLst/>
                <a:latin typeface="custom_49902"/>
              </a:rPr>
              <a:t>Lessore</a:t>
            </a:r>
            <a:r>
              <a:rPr lang="en-GB" b="1" i="0" dirty="0">
                <a:solidFill>
                  <a:srgbClr val="000000"/>
                </a:solidFill>
                <a:effectLst/>
                <a:latin typeface="custom_49902"/>
              </a:rPr>
              <a:t> (Hot Key Books)</a:t>
            </a:r>
            <a:br>
              <a:rPr lang="en-GB" b="1" i="0" dirty="0">
                <a:solidFill>
                  <a:srgbClr val="000000"/>
                </a:solidFill>
                <a:effectLst/>
                <a:latin typeface="custom_49902"/>
              </a:rPr>
            </a:br>
            <a:r>
              <a:rPr lang="en-GB" b="0" i="0" dirty="0">
                <a:solidFill>
                  <a:srgbClr val="000000"/>
                </a:solidFill>
                <a:effectLst/>
                <a:latin typeface="custom_49902"/>
              </a:rPr>
              <a:t>Shaun (aka MC Growls) wants to be a famous rapper. But with friendships at stake and his home in danger, can spitting bars really save the day? Hilariously funny and filled to the brim with heart.</a:t>
            </a:r>
            <a:endParaRPr lang="en-GB" b="1" i="1" dirty="0"/>
          </a:p>
        </p:txBody>
      </p:sp>
      <p:sp>
        <p:nvSpPr>
          <p:cNvPr id="4" name="Slide Number Placeholder 3">
            <a:extLst>
              <a:ext uri="{FF2B5EF4-FFF2-40B4-BE49-F238E27FC236}">
                <a16:creationId xmlns:a16="http://schemas.microsoft.com/office/drawing/2014/main" id="{E5ECAE56-9C19-C9F8-A472-5EF91EA49B11}"/>
              </a:ext>
            </a:extLst>
          </p:cNvPr>
          <p:cNvSpPr>
            <a:spLocks noGrp="1"/>
          </p:cNvSpPr>
          <p:nvPr>
            <p:ph type="sldNum" sz="quarter" idx="5"/>
          </p:nvPr>
        </p:nvSpPr>
        <p:spPr/>
        <p:txBody>
          <a:bodyPr/>
          <a:lstStyle/>
          <a:p>
            <a:fld id="{D78E8763-CE37-478F-AC50-5431D1C2EC64}" type="slidenum">
              <a:rPr lang="en-GB" smtClean="0"/>
              <a:t>10</a:t>
            </a:fld>
            <a:endParaRPr lang="en-GB"/>
          </a:p>
        </p:txBody>
      </p:sp>
    </p:spTree>
    <p:extLst>
      <p:ext uri="{BB962C8B-B14F-4D97-AF65-F5344CB8AC3E}">
        <p14:creationId xmlns:p14="http://schemas.microsoft.com/office/powerpoint/2010/main" val="1674754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4" name="Content Placeholder 3"/>
          <p:cNvSpPr>
            <a:spLocks noGrp="1"/>
          </p:cNvSpPr>
          <p:nvPr>
            <p:ph sz="half" idx="2"/>
          </p:nvPr>
        </p:nvSpPr>
        <p:spPr>
          <a:xfrm>
            <a:off x="457201" y="1535113"/>
            <a:ext cx="2592386" cy="3951288"/>
          </a:xfrm>
          <a:prstGeom prst="rect">
            <a:avLst/>
          </a:prstGeom>
        </p:spPr>
        <p:txBody>
          <a:bodyPr vert="horz"/>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p:txBody>
      </p:sp>
      <p:sp>
        <p:nvSpPr>
          <p:cNvPr id="8" name="Content Placeholder 7">
            <a:extLst>
              <a:ext uri="{FF2B5EF4-FFF2-40B4-BE49-F238E27FC236}">
                <a16:creationId xmlns:a16="http://schemas.microsoft.com/office/drawing/2014/main" id="{4E82312A-C749-2FF6-8958-77A84FCFB77D}"/>
              </a:ext>
            </a:extLst>
          </p:cNvPr>
          <p:cNvSpPr>
            <a:spLocks noGrp="1"/>
          </p:cNvSpPr>
          <p:nvPr>
            <p:ph sz="quarter" idx="10"/>
          </p:nvPr>
        </p:nvSpPr>
        <p:spPr>
          <a:xfrm>
            <a:off x="3275807"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GB"/>
              <a:t>Click to edit Master text styles</a:t>
            </a:r>
          </a:p>
        </p:txBody>
      </p:sp>
      <p:sp>
        <p:nvSpPr>
          <p:cNvPr id="10" name="Content Placeholder 9">
            <a:extLst>
              <a:ext uri="{FF2B5EF4-FFF2-40B4-BE49-F238E27FC236}">
                <a16:creationId xmlns:a16="http://schemas.microsoft.com/office/drawing/2014/main" id="{D35B88CE-E50A-7C22-72BA-D66420636FAF}"/>
              </a:ext>
            </a:extLst>
          </p:cNvPr>
          <p:cNvSpPr>
            <a:spLocks noGrp="1"/>
          </p:cNvSpPr>
          <p:nvPr>
            <p:ph sz="quarter" idx="11"/>
          </p:nvPr>
        </p:nvSpPr>
        <p:spPr>
          <a:xfrm>
            <a:off x="6107245"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D235E4C2-50E5-BEB3-D467-C30B3F854FFB}"/>
              </a:ext>
            </a:extLst>
          </p:cNvPr>
          <p:cNvSpPr>
            <a:spLocks noGrp="1"/>
          </p:cNvSpPr>
          <p:nvPr>
            <p:ph type="body" sz="quarter" idx="12"/>
          </p:nvPr>
        </p:nvSpPr>
        <p:spPr>
          <a:xfrm>
            <a:off x="435506" y="5603876"/>
            <a:ext cx="2614081" cy="598487"/>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
        <p:nvSpPr>
          <p:cNvPr id="14" name="Text Placeholder 13">
            <a:extLst>
              <a:ext uri="{FF2B5EF4-FFF2-40B4-BE49-F238E27FC236}">
                <a16:creationId xmlns:a16="http://schemas.microsoft.com/office/drawing/2014/main" id="{00A9C224-3B18-2372-D0A6-39AC1F4FD4AB}"/>
              </a:ext>
            </a:extLst>
          </p:cNvPr>
          <p:cNvSpPr>
            <a:spLocks noGrp="1"/>
          </p:cNvSpPr>
          <p:nvPr>
            <p:ph type="body" sz="quarter" idx="13"/>
          </p:nvPr>
        </p:nvSpPr>
        <p:spPr>
          <a:xfrm>
            <a:off x="3276600" y="5603875"/>
            <a:ext cx="2590800"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E165867E-8131-E74C-DD51-2393E864A19E}"/>
              </a:ext>
            </a:extLst>
          </p:cNvPr>
          <p:cNvSpPr>
            <a:spLocks noGrp="1"/>
          </p:cNvSpPr>
          <p:nvPr>
            <p:ph type="body" sz="quarter" idx="14"/>
          </p:nvPr>
        </p:nvSpPr>
        <p:spPr>
          <a:xfrm>
            <a:off x="6094413" y="5603875"/>
            <a:ext cx="2509837"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9368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2.jpeg"/><Relationship Id="rId7"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1.jpg"/><Relationship Id="rId5" Type="http://schemas.openxmlformats.org/officeDocument/2006/relationships/image" Target="../media/image5.png"/><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gif"/><Relationship Id="rId5" Type="http://schemas.openxmlformats.org/officeDocument/2006/relationships/image" Target="../media/image37.png"/><Relationship Id="rId4" Type="http://schemas.openxmlformats.org/officeDocument/2006/relationships/image" Target="../media/image3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9.jpg"/><Relationship Id="rId5" Type="http://schemas.openxmlformats.org/officeDocument/2006/relationships/image" Target="../media/image5.png"/><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gif"/><Relationship Id="rId5" Type="http://schemas.openxmlformats.org/officeDocument/2006/relationships/image" Target="../media/image44.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4.gi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2.jpeg"/><Relationship Id="rId7" Type="http://schemas.openxmlformats.org/officeDocument/2006/relationships/image" Target="../media/image48.jp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2.jpeg"/><Relationship Id="rId7" Type="http://schemas.openxmlformats.org/officeDocument/2006/relationships/image" Target="../media/image51.jp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2.jpeg"/><Relationship Id="rId7" Type="http://schemas.openxmlformats.org/officeDocument/2006/relationships/hyperlink" Target="https://www.scottishbooktrust.com/learning-and-resources/clpl-for-learning-professionals"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hyperlink" Target="https://www.scottishbooktrust.com/book-of-the-month/bookzilla-northern-soul" TargetMode="External"/><Relationship Id="rId5" Type="http://schemas.openxmlformats.org/officeDocument/2006/relationships/hyperlink" Target="https://www.scottishbooktrust.com/book-lists" TargetMode="External"/><Relationship Id="rId4" Type="http://schemas.openxmlformats.org/officeDocument/2006/relationships/hyperlink" Target="https://www.scottishbooktrust.com/reading-and-stories/bookzill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4.gif"/><Relationship Id="rId5" Type="http://schemas.openxmlformats.org/officeDocument/2006/relationships/hyperlink" Target="https://www.scottishbooktrust.com/learning-resources/teen-book-discussion-guides"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2.jpeg"/><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latin typeface="Arial" panose="020B0604020202020204" pitchFamily="34" charset="0"/>
                <a:cs typeface="Arial" panose="020B0604020202020204" pitchFamily="34" charset="0"/>
              </a:rPr>
              <a:t>Book Discovery Guide</a:t>
            </a:r>
          </a:p>
        </p:txBody>
      </p:sp>
      <p:sp>
        <p:nvSpPr>
          <p:cNvPr id="3" name="Subtitle 2"/>
          <p:cNvSpPr>
            <a:spLocks noGrp="1"/>
          </p:cNvSpPr>
          <p:nvPr>
            <p:ph type="subTitle" idx="1"/>
          </p:nvPr>
        </p:nvSpPr>
        <p:spPr>
          <a:xfrm>
            <a:off x="1371600" y="3505200"/>
            <a:ext cx="6400800" cy="1752600"/>
          </a:xfrm>
        </p:spPr>
        <p:txBody>
          <a:bodyPr vert="horz" lIns="91440" tIns="45720" rIns="91440" bIns="45720" anchor="t">
            <a:noAutofit/>
          </a:bodyPr>
          <a:lstStyle/>
          <a:p>
            <a:r>
              <a:rPr lang="en-US" sz="2800" dirty="0">
                <a:solidFill>
                  <a:schemeClr val="bg1"/>
                </a:solidFill>
                <a:latin typeface="Arial"/>
                <a:cs typeface="Arial"/>
              </a:rPr>
              <a:t>Issue 7: October 2024</a:t>
            </a:r>
            <a:endParaRPr lang="en-US" sz="2800" dirty="0">
              <a:solidFill>
                <a:schemeClr val="bg1"/>
              </a:solidFill>
              <a:latin typeface="Arial" panose="020B0604020202020204" pitchFamily="34" charset="0"/>
              <a:cs typeface="Arial" panose="020B0604020202020204" pitchFamily="34" charset="0"/>
            </a:endParaRPr>
          </a:p>
        </p:txBody>
      </p:sp>
      <p:sp>
        <p:nvSpPr>
          <p:cNvPr id="5" name="TextBox 4">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scottishbooktrust.com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a:extLst>
            <a:ext uri="{FF2B5EF4-FFF2-40B4-BE49-F238E27FC236}">
              <a16:creationId xmlns:a16="http://schemas.microsoft.com/office/drawing/2014/main" id="{AE7B97F4-19CF-4F51-242F-268BB50E3E4C}"/>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4C46C9BC-CF81-A870-69BF-F3FDFB002523}"/>
              </a:ext>
            </a:extLst>
          </p:cNvPr>
          <p:cNvSpPr>
            <a:spLocks noGrp="1"/>
          </p:cNvSpPr>
          <p:nvPr>
            <p:ph type="title"/>
          </p:nvPr>
        </p:nvSpPr>
        <p:spPr>
          <a:xfrm>
            <a:off x="457200" y="274637"/>
            <a:ext cx="8229600" cy="1097911"/>
          </a:xfrm>
        </p:spPr>
        <p:txBody>
          <a:bodyPr anchor="t" anchorCtr="0">
            <a:noAutofit/>
          </a:bodyPr>
          <a:lstStyle/>
          <a:p>
            <a:pPr algn="l"/>
            <a:r>
              <a:rPr lang="en-US" sz="3600" b="1" dirty="0">
                <a:latin typeface="Arial" panose="020B0604020202020204" pitchFamily="34" charset="0"/>
                <a:cs typeface="Arial" panose="020B0604020202020204" pitchFamily="34" charset="0"/>
              </a:rPr>
              <a:t>Scottish Book Trust Staff Picks: Marianne Doherty</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pic>
        <p:nvPicPr>
          <p:cNvPr id="16" name="Content Placeholder 15" descr="Cover of The Wall Between Us by Dan Smith ">
            <a:extLst>
              <a:ext uri="{FF2B5EF4-FFF2-40B4-BE49-F238E27FC236}">
                <a16:creationId xmlns:a16="http://schemas.microsoft.com/office/drawing/2014/main" id="{9DFCA051-6077-6F97-3813-CFE582FF1D87}"/>
              </a:ext>
            </a:extLst>
          </p:cNvPr>
          <p:cNvPicPr>
            <a:picLocks noGrp="1" noChangeAspect="1"/>
          </p:cNvPicPr>
          <p:nvPr>
            <p:ph sz="half" idx="2"/>
          </p:nvPr>
        </p:nvPicPr>
        <p:blipFill>
          <a:blip r:embed="rId4"/>
          <a:stretch>
            <a:fillRect/>
          </a:stretch>
        </p:blipFill>
        <p:spPr>
          <a:xfrm>
            <a:off x="479104" y="1535113"/>
            <a:ext cx="2548580" cy="3951287"/>
          </a:xfrm>
        </p:spPr>
      </p:pic>
      <p:sp>
        <p:nvSpPr>
          <p:cNvPr id="5" name="Text Placeholder 4">
            <a:extLst>
              <a:ext uri="{FF2B5EF4-FFF2-40B4-BE49-F238E27FC236}">
                <a16:creationId xmlns:a16="http://schemas.microsoft.com/office/drawing/2014/main" id="{FA018D17-C507-7BAA-E548-646E02BBF0DD}"/>
              </a:ext>
            </a:extLst>
          </p:cNvPr>
          <p:cNvSpPr>
            <a:spLocks noGrp="1"/>
          </p:cNvSpPr>
          <p:nvPr>
            <p:ph type="body" sz="quarter" idx="12"/>
          </p:nvPr>
        </p:nvSpPr>
        <p:spPr>
          <a:xfrm>
            <a:off x="413603" y="5529001"/>
            <a:ext cx="2614081" cy="598487"/>
          </a:xfrm>
        </p:spPr>
        <p:txBody>
          <a:bodyPr/>
          <a:lstStyle/>
          <a:p>
            <a:pPr marL="0" indent="0" algn="ctr">
              <a:buNone/>
            </a:pPr>
            <a:r>
              <a:rPr lang="en-GB" b="1" dirty="0"/>
              <a:t>P5+</a:t>
            </a:r>
          </a:p>
        </p:txBody>
      </p:sp>
      <p:pic>
        <p:nvPicPr>
          <p:cNvPr id="19" name="Content Placeholder 18" descr="Cover of Ink Girls by Marieke Nijkamp and Sylvia Bi ">
            <a:extLst>
              <a:ext uri="{FF2B5EF4-FFF2-40B4-BE49-F238E27FC236}">
                <a16:creationId xmlns:a16="http://schemas.microsoft.com/office/drawing/2014/main" id="{B78A1B63-70DC-E561-7468-2825B5CFD2ED}"/>
              </a:ext>
            </a:extLst>
          </p:cNvPr>
          <p:cNvPicPr>
            <a:picLocks noGrp="1" noChangeAspect="1"/>
          </p:cNvPicPr>
          <p:nvPr>
            <p:ph sz="quarter" idx="10"/>
          </p:nvPr>
        </p:nvPicPr>
        <p:blipFill>
          <a:blip r:embed="rId5"/>
          <a:stretch>
            <a:fillRect/>
          </a:stretch>
        </p:blipFill>
        <p:spPr>
          <a:xfrm>
            <a:off x="3276600" y="1567656"/>
            <a:ext cx="2590800" cy="3886200"/>
          </a:xfrm>
        </p:spPr>
      </p:pic>
      <p:sp>
        <p:nvSpPr>
          <p:cNvPr id="6" name="Text Placeholder 5">
            <a:extLst>
              <a:ext uri="{FF2B5EF4-FFF2-40B4-BE49-F238E27FC236}">
                <a16:creationId xmlns:a16="http://schemas.microsoft.com/office/drawing/2014/main" id="{814EEABC-1A4B-1D07-685D-7131F8EEF83A}"/>
              </a:ext>
            </a:extLst>
          </p:cNvPr>
          <p:cNvSpPr>
            <a:spLocks noGrp="1"/>
          </p:cNvSpPr>
          <p:nvPr>
            <p:ph type="body" sz="quarter" idx="13"/>
          </p:nvPr>
        </p:nvSpPr>
        <p:spPr>
          <a:xfrm>
            <a:off x="3276600" y="5513779"/>
            <a:ext cx="2590800" cy="598488"/>
          </a:xfrm>
        </p:spPr>
        <p:txBody>
          <a:bodyPr/>
          <a:lstStyle/>
          <a:p>
            <a:pPr marL="0" indent="0" algn="ctr">
              <a:buNone/>
            </a:pPr>
            <a:r>
              <a:rPr lang="en-GB" b="1" dirty="0"/>
              <a:t>P5+</a:t>
            </a:r>
          </a:p>
        </p:txBody>
      </p:sp>
      <p:pic>
        <p:nvPicPr>
          <p:cNvPr id="21" name="Content Placeholder 20" descr="Cover of Steady For This by Nathanael Lessore ">
            <a:extLst>
              <a:ext uri="{FF2B5EF4-FFF2-40B4-BE49-F238E27FC236}">
                <a16:creationId xmlns:a16="http://schemas.microsoft.com/office/drawing/2014/main" id="{6AF791C2-FE6B-4955-3EC1-2BADA4E2AD4F}"/>
              </a:ext>
            </a:extLst>
          </p:cNvPr>
          <p:cNvPicPr>
            <a:picLocks noGrp="1" noChangeAspect="1"/>
          </p:cNvPicPr>
          <p:nvPr>
            <p:ph sz="quarter" idx="11"/>
          </p:nvPr>
        </p:nvPicPr>
        <p:blipFill>
          <a:blip r:embed="rId6"/>
          <a:stretch>
            <a:fillRect/>
          </a:stretch>
        </p:blipFill>
        <p:spPr>
          <a:xfrm>
            <a:off x="6116504" y="1535113"/>
            <a:ext cx="2394619" cy="3676489"/>
          </a:xfrm>
        </p:spPr>
      </p:pic>
      <p:sp>
        <p:nvSpPr>
          <p:cNvPr id="12" name="Text Placeholder 11">
            <a:extLst>
              <a:ext uri="{FF2B5EF4-FFF2-40B4-BE49-F238E27FC236}">
                <a16:creationId xmlns:a16="http://schemas.microsoft.com/office/drawing/2014/main" id="{1C6DD835-14EF-AA53-F103-48ADCB0FC7F3}"/>
              </a:ext>
            </a:extLst>
          </p:cNvPr>
          <p:cNvSpPr>
            <a:spLocks noGrp="1"/>
          </p:cNvSpPr>
          <p:nvPr>
            <p:ph type="body" sz="quarter" idx="14"/>
          </p:nvPr>
        </p:nvSpPr>
        <p:spPr>
          <a:xfrm>
            <a:off x="6080912" y="5306938"/>
            <a:ext cx="2509837" cy="598488"/>
          </a:xfrm>
        </p:spPr>
        <p:txBody>
          <a:bodyPr/>
          <a:lstStyle/>
          <a:p>
            <a:pPr marL="0" indent="0" algn="ctr">
              <a:buNone/>
            </a:pPr>
            <a:r>
              <a:rPr lang="en-GB" b="1" dirty="0"/>
              <a:t>P7+</a:t>
            </a:r>
          </a:p>
        </p:txBody>
      </p:sp>
      <p:sp>
        <p:nvSpPr>
          <p:cNvPr id="10" name="TextBox 9">
            <a:extLst>
              <a:ext uri="{FF2B5EF4-FFF2-40B4-BE49-F238E27FC236}">
                <a16:creationId xmlns:a16="http://schemas.microsoft.com/office/drawing/2014/main" id="{023DBFDF-968B-692D-B7DF-53111A68C15A}"/>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DC9F126F-D16A-EB00-964D-77931B4C041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812878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a:extLst>
            <a:ext uri="{FF2B5EF4-FFF2-40B4-BE49-F238E27FC236}">
              <a16:creationId xmlns:a16="http://schemas.microsoft.com/office/drawing/2014/main" id="{A5DE0FD6-0172-0CA4-2D19-209208B8970E}"/>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D33483E3-17EE-640F-1537-60FC05619A5B}"/>
              </a:ext>
            </a:extLst>
          </p:cNvPr>
          <p:cNvSpPr>
            <a:spLocks noGrp="1"/>
          </p:cNvSpPr>
          <p:nvPr>
            <p:ph type="title"/>
          </p:nvPr>
        </p:nvSpPr>
        <p:spPr>
          <a:xfrm>
            <a:off x="457200" y="274637"/>
            <a:ext cx="8229600" cy="1097911"/>
          </a:xfrm>
        </p:spPr>
        <p:txBody>
          <a:bodyPr anchor="t" anchorCtr="0">
            <a:noAutofit/>
          </a:bodyPr>
          <a:lstStyle/>
          <a:p>
            <a:pPr algn="l"/>
            <a:r>
              <a:rPr lang="en-US" sz="3600" b="1" dirty="0">
                <a:latin typeface="Arial" panose="020B0604020202020204" pitchFamily="34" charset="0"/>
                <a:cs typeface="Arial" panose="020B0604020202020204" pitchFamily="34" charset="0"/>
              </a:rPr>
              <a:t>Scottish Book Trust Staff Picks: Rachel Gray</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pic>
        <p:nvPicPr>
          <p:cNvPr id="15" name="Content Placeholder 14" descr="Cover of Kindling by Traci Chee ">
            <a:extLst>
              <a:ext uri="{FF2B5EF4-FFF2-40B4-BE49-F238E27FC236}">
                <a16:creationId xmlns:a16="http://schemas.microsoft.com/office/drawing/2014/main" id="{BE139CEB-81D3-6676-8E1D-030EF110D0A6}"/>
              </a:ext>
            </a:extLst>
          </p:cNvPr>
          <p:cNvPicPr>
            <a:picLocks noGrp="1" noChangeAspect="1"/>
          </p:cNvPicPr>
          <p:nvPr>
            <p:ph sz="half" idx="2"/>
          </p:nvPr>
        </p:nvPicPr>
        <p:blipFill>
          <a:blip r:embed="rId4"/>
          <a:stretch>
            <a:fillRect/>
          </a:stretch>
        </p:blipFill>
        <p:spPr>
          <a:xfrm>
            <a:off x="457200" y="1552760"/>
            <a:ext cx="2592388" cy="3915993"/>
          </a:xfrm>
        </p:spPr>
      </p:pic>
      <p:sp>
        <p:nvSpPr>
          <p:cNvPr id="5" name="Text Placeholder 4">
            <a:extLst>
              <a:ext uri="{FF2B5EF4-FFF2-40B4-BE49-F238E27FC236}">
                <a16:creationId xmlns:a16="http://schemas.microsoft.com/office/drawing/2014/main" id="{FFB93C51-7B43-4F93-41BD-C1F2ADD44D47}"/>
              </a:ext>
            </a:extLst>
          </p:cNvPr>
          <p:cNvSpPr>
            <a:spLocks noGrp="1"/>
          </p:cNvSpPr>
          <p:nvPr>
            <p:ph type="body" sz="quarter" idx="12"/>
          </p:nvPr>
        </p:nvSpPr>
        <p:spPr>
          <a:xfrm>
            <a:off x="413603" y="5529001"/>
            <a:ext cx="2614081" cy="598487"/>
          </a:xfrm>
        </p:spPr>
        <p:txBody>
          <a:bodyPr/>
          <a:lstStyle/>
          <a:p>
            <a:pPr marL="0" indent="0" algn="ctr">
              <a:buNone/>
            </a:pPr>
            <a:r>
              <a:rPr lang="en-GB" b="1" dirty="0"/>
              <a:t>S4+</a:t>
            </a:r>
          </a:p>
        </p:txBody>
      </p:sp>
      <p:pic>
        <p:nvPicPr>
          <p:cNvPr id="18" name="Content Placeholder 17" descr="Broken Hearts and Zombie Parts by William Hussey ">
            <a:extLst>
              <a:ext uri="{FF2B5EF4-FFF2-40B4-BE49-F238E27FC236}">
                <a16:creationId xmlns:a16="http://schemas.microsoft.com/office/drawing/2014/main" id="{E665C645-72F3-0365-EC90-F9877861DC9F}"/>
              </a:ext>
            </a:extLst>
          </p:cNvPr>
          <p:cNvPicPr>
            <a:picLocks noGrp="1" noChangeAspect="1"/>
          </p:cNvPicPr>
          <p:nvPr>
            <p:ph sz="quarter" idx="10"/>
          </p:nvPr>
        </p:nvPicPr>
        <p:blipFill>
          <a:blip r:embed="rId5"/>
          <a:stretch>
            <a:fillRect/>
          </a:stretch>
        </p:blipFill>
        <p:spPr>
          <a:xfrm>
            <a:off x="3276600" y="1539067"/>
            <a:ext cx="2590800" cy="3943378"/>
          </a:xfrm>
        </p:spPr>
      </p:pic>
      <p:sp>
        <p:nvSpPr>
          <p:cNvPr id="6" name="Text Placeholder 5">
            <a:extLst>
              <a:ext uri="{FF2B5EF4-FFF2-40B4-BE49-F238E27FC236}">
                <a16:creationId xmlns:a16="http://schemas.microsoft.com/office/drawing/2014/main" id="{187742B9-453A-630F-C342-FBA42C9F7553}"/>
              </a:ext>
            </a:extLst>
          </p:cNvPr>
          <p:cNvSpPr>
            <a:spLocks noGrp="1"/>
          </p:cNvSpPr>
          <p:nvPr>
            <p:ph type="body" sz="quarter" idx="13"/>
          </p:nvPr>
        </p:nvSpPr>
        <p:spPr>
          <a:xfrm>
            <a:off x="3276600" y="5513779"/>
            <a:ext cx="2590800" cy="598488"/>
          </a:xfrm>
        </p:spPr>
        <p:txBody>
          <a:bodyPr/>
          <a:lstStyle/>
          <a:p>
            <a:pPr marL="0" indent="0" algn="ctr">
              <a:buNone/>
            </a:pPr>
            <a:r>
              <a:rPr lang="en-GB" b="1" dirty="0"/>
              <a:t>S3+</a:t>
            </a:r>
          </a:p>
        </p:txBody>
      </p:sp>
      <p:pic>
        <p:nvPicPr>
          <p:cNvPr id="22" name="Content Placeholder 21" descr="Cover of Theives’ Gambit by Kayvion Lewis">
            <a:extLst>
              <a:ext uri="{FF2B5EF4-FFF2-40B4-BE49-F238E27FC236}">
                <a16:creationId xmlns:a16="http://schemas.microsoft.com/office/drawing/2014/main" id="{564F4723-218B-5D35-2312-E23C6BD631F4}"/>
              </a:ext>
            </a:extLst>
          </p:cNvPr>
          <p:cNvPicPr>
            <a:picLocks noGrp="1" noChangeAspect="1"/>
          </p:cNvPicPr>
          <p:nvPr>
            <p:ph sz="quarter" idx="11"/>
          </p:nvPr>
        </p:nvPicPr>
        <p:blipFill>
          <a:blip r:embed="rId6"/>
          <a:stretch>
            <a:fillRect/>
          </a:stretch>
        </p:blipFill>
        <p:spPr>
          <a:xfrm>
            <a:off x="6115187" y="1535114"/>
            <a:ext cx="2345245" cy="3597002"/>
          </a:xfrm>
        </p:spPr>
      </p:pic>
      <p:sp>
        <p:nvSpPr>
          <p:cNvPr id="12" name="Text Placeholder 11">
            <a:extLst>
              <a:ext uri="{FF2B5EF4-FFF2-40B4-BE49-F238E27FC236}">
                <a16:creationId xmlns:a16="http://schemas.microsoft.com/office/drawing/2014/main" id="{0E8EEDAC-A64C-3B5A-2470-F461008554C9}"/>
              </a:ext>
            </a:extLst>
          </p:cNvPr>
          <p:cNvSpPr>
            <a:spLocks noGrp="1"/>
          </p:cNvSpPr>
          <p:nvPr>
            <p:ph type="body" sz="quarter" idx="14"/>
          </p:nvPr>
        </p:nvSpPr>
        <p:spPr>
          <a:xfrm>
            <a:off x="6063779" y="5468753"/>
            <a:ext cx="2509837" cy="598488"/>
          </a:xfrm>
        </p:spPr>
        <p:txBody>
          <a:bodyPr/>
          <a:lstStyle/>
          <a:p>
            <a:pPr marL="0" indent="0" algn="ctr">
              <a:buNone/>
            </a:pPr>
            <a:r>
              <a:rPr lang="en-GB" b="1" dirty="0"/>
              <a:t>S1+</a:t>
            </a:r>
          </a:p>
        </p:txBody>
      </p:sp>
      <p:sp>
        <p:nvSpPr>
          <p:cNvPr id="10" name="TextBox 9">
            <a:extLst>
              <a:ext uri="{FF2B5EF4-FFF2-40B4-BE49-F238E27FC236}">
                <a16:creationId xmlns:a16="http://schemas.microsoft.com/office/drawing/2014/main" id="{FD005176-ED10-044F-0A4D-936C92B0DCE2}"/>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B278DCDD-55EC-7ECE-0749-0922149DF8E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4068694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a:extLst>
            <a:ext uri="{FF2B5EF4-FFF2-40B4-BE49-F238E27FC236}">
              <a16:creationId xmlns:a16="http://schemas.microsoft.com/office/drawing/2014/main" id="{5C3B3042-EF55-A46D-8C1C-01A7AFD8CEEB}"/>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47CD06A2-9E22-8BD5-D4F4-23A08BA647F2}"/>
              </a:ext>
            </a:extLst>
          </p:cNvPr>
          <p:cNvSpPr>
            <a:spLocks noGrp="1"/>
          </p:cNvSpPr>
          <p:nvPr>
            <p:ph type="title"/>
          </p:nvPr>
        </p:nvSpPr>
        <p:spPr>
          <a:xfrm>
            <a:off x="457200" y="274637"/>
            <a:ext cx="8229600" cy="1097911"/>
          </a:xfrm>
        </p:spPr>
        <p:txBody>
          <a:bodyPr anchor="t" anchorCtr="0">
            <a:noAutofit/>
          </a:bodyPr>
          <a:lstStyle/>
          <a:p>
            <a:pPr algn="l"/>
            <a:r>
              <a:rPr lang="en-US" sz="3600" b="1" dirty="0">
                <a:latin typeface="Arial" panose="020B0604020202020204" pitchFamily="34" charset="0"/>
                <a:cs typeface="Arial" panose="020B0604020202020204" pitchFamily="34" charset="0"/>
              </a:rPr>
              <a:t>What to read if they like video games! (1)</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pic>
        <p:nvPicPr>
          <p:cNvPr id="16" name="Content Placeholder 15" descr="Cover of You Choose by Pippa Goodhart and Nick Sharratt ">
            <a:extLst>
              <a:ext uri="{FF2B5EF4-FFF2-40B4-BE49-F238E27FC236}">
                <a16:creationId xmlns:a16="http://schemas.microsoft.com/office/drawing/2014/main" id="{C2F48403-B981-F3D2-9E27-EB81B83C6E21}"/>
              </a:ext>
            </a:extLst>
          </p:cNvPr>
          <p:cNvPicPr>
            <a:picLocks noGrp="1" noChangeAspect="1"/>
          </p:cNvPicPr>
          <p:nvPr>
            <p:ph sz="half" idx="2"/>
          </p:nvPr>
        </p:nvPicPr>
        <p:blipFill>
          <a:blip r:embed="rId4"/>
          <a:stretch>
            <a:fillRect/>
          </a:stretch>
        </p:blipFill>
        <p:spPr>
          <a:xfrm>
            <a:off x="457200" y="2027697"/>
            <a:ext cx="2592388" cy="2966118"/>
          </a:xfrm>
        </p:spPr>
      </p:pic>
      <p:sp>
        <p:nvSpPr>
          <p:cNvPr id="5" name="Text Placeholder 4">
            <a:extLst>
              <a:ext uri="{FF2B5EF4-FFF2-40B4-BE49-F238E27FC236}">
                <a16:creationId xmlns:a16="http://schemas.microsoft.com/office/drawing/2014/main" id="{7117289D-5DA4-2D3C-BE54-9004D953E221}"/>
              </a:ext>
            </a:extLst>
          </p:cNvPr>
          <p:cNvSpPr>
            <a:spLocks noGrp="1"/>
          </p:cNvSpPr>
          <p:nvPr>
            <p:ph type="body" sz="quarter" idx="12"/>
          </p:nvPr>
        </p:nvSpPr>
        <p:spPr>
          <a:xfrm>
            <a:off x="413603" y="5529001"/>
            <a:ext cx="2614081" cy="598487"/>
          </a:xfrm>
        </p:spPr>
        <p:txBody>
          <a:bodyPr/>
          <a:lstStyle/>
          <a:p>
            <a:pPr marL="0" indent="0" algn="ctr">
              <a:buNone/>
            </a:pPr>
            <a:r>
              <a:rPr lang="en-GB" b="1" dirty="0"/>
              <a:t>P1+</a:t>
            </a:r>
          </a:p>
        </p:txBody>
      </p:sp>
      <p:pic>
        <p:nvPicPr>
          <p:cNvPr id="19" name="Content Placeholder 18" descr="Cover of It Might Be An Apple by Shinsuke Yoshitake ">
            <a:extLst>
              <a:ext uri="{FF2B5EF4-FFF2-40B4-BE49-F238E27FC236}">
                <a16:creationId xmlns:a16="http://schemas.microsoft.com/office/drawing/2014/main" id="{E5EF28B1-4384-3519-6F16-32BF6EEC6079}"/>
              </a:ext>
            </a:extLst>
          </p:cNvPr>
          <p:cNvPicPr>
            <a:picLocks noGrp="1" noChangeAspect="1"/>
          </p:cNvPicPr>
          <p:nvPr>
            <p:ph sz="quarter" idx="10"/>
          </p:nvPr>
        </p:nvPicPr>
        <p:blipFill>
          <a:blip r:embed="rId5"/>
          <a:stretch>
            <a:fillRect/>
          </a:stretch>
        </p:blipFill>
        <p:spPr>
          <a:xfrm>
            <a:off x="3276600" y="1881323"/>
            <a:ext cx="2590800" cy="3258867"/>
          </a:xfrm>
        </p:spPr>
      </p:pic>
      <p:sp>
        <p:nvSpPr>
          <p:cNvPr id="6" name="Text Placeholder 5">
            <a:extLst>
              <a:ext uri="{FF2B5EF4-FFF2-40B4-BE49-F238E27FC236}">
                <a16:creationId xmlns:a16="http://schemas.microsoft.com/office/drawing/2014/main" id="{600FCD92-B7B5-7D22-65F0-4473D9A979C4}"/>
              </a:ext>
            </a:extLst>
          </p:cNvPr>
          <p:cNvSpPr>
            <a:spLocks noGrp="1"/>
          </p:cNvSpPr>
          <p:nvPr>
            <p:ph type="body" sz="quarter" idx="13"/>
          </p:nvPr>
        </p:nvSpPr>
        <p:spPr>
          <a:xfrm>
            <a:off x="3276600" y="5513779"/>
            <a:ext cx="2590800" cy="598488"/>
          </a:xfrm>
        </p:spPr>
        <p:txBody>
          <a:bodyPr/>
          <a:lstStyle/>
          <a:p>
            <a:pPr marL="0" indent="0" algn="ctr">
              <a:buNone/>
            </a:pPr>
            <a:r>
              <a:rPr lang="en-GB" b="1" dirty="0"/>
              <a:t>P1+</a:t>
            </a:r>
          </a:p>
        </p:txBody>
      </p:sp>
      <p:pic>
        <p:nvPicPr>
          <p:cNvPr id="21" name="Content Placeholder 20" descr="Cover of Journey by Aaron Becker ">
            <a:extLst>
              <a:ext uri="{FF2B5EF4-FFF2-40B4-BE49-F238E27FC236}">
                <a16:creationId xmlns:a16="http://schemas.microsoft.com/office/drawing/2014/main" id="{1C5FDC4C-2B22-3565-CBA9-7971470478A7}"/>
              </a:ext>
            </a:extLst>
          </p:cNvPr>
          <p:cNvPicPr>
            <a:picLocks noGrp="1" noChangeAspect="1"/>
          </p:cNvPicPr>
          <p:nvPr>
            <p:ph sz="quarter" idx="11"/>
          </p:nvPr>
        </p:nvPicPr>
        <p:blipFill>
          <a:blip r:embed="rId6"/>
          <a:stretch>
            <a:fillRect/>
          </a:stretch>
        </p:blipFill>
        <p:spPr>
          <a:xfrm>
            <a:off x="6107113" y="2330553"/>
            <a:ext cx="2592387" cy="2360406"/>
          </a:xfrm>
        </p:spPr>
      </p:pic>
      <p:sp>
        <p:nvSpPr>
          <p:cNvPr id="12" name="Text Placeholder 11">
            <a:extLst>
              <a:ext uri="{FF2B5EF4-FFF2-40B4-BE49-F238E27FC236}">
                <a16:creationId xmlns:a16="http://schemas.microsoft.com/office/drawing/2014/main" id="{BC22D288-2232-4AAE-FAAC-A2BB776B645B}"/>
              </a:ext>
            </a:extLst>
          </p:cNvPr>
          <p:cNvSpPr>
            <a:spLocks noGrp="1"/>
          </p:cNvSpPr>
          <p:nvPr>
            <p:ph type="body" sz="quarter" idx="14"/>
          </p:nvPr>
        </p:nvSpPr>
        <p:spPr>
          <a:xfrm>
            <a:off x="6063779" y="5468753"/>
            <a:ext cx="2509837" cy="598488"/>
          </a:xfrm>
        </p:spPr>
        <p:txBody>
          <a:bodyPr/>
          <a:lstStyle/>
          <a:p>
            <a:pPr marL="0" indent="0" algn="ctr">
              <a:buNone/>
            </a:pPr>
            <a:r>
              <a:rPr lang="en-GB" b="1" dirty="0"/>
              <a:t>P1+</a:t>
            </a:r>
          </a:p>
        </p:txBody>
      </p:sp>
      <p:sp>
        <p:nvSpPr>
          <p:cNvPr id="10" name="TextBox 9">
            <a:extLst>
              <a:ext uri="{FF2B5EF4-FFF2-40B4-BE49-F238E27FC236}">
                <a16:creationId xmlns:a16="http://schemas.microsoft.com/office/drawing/2014/main" id="{21DBCADD-8EA6-96D1-F274-BBA0C0B2093F}"/>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66F01B94-8DD6-4FC9-2A5B-E2BB87294295}"/>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377124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a:extLst>
            <a:ext uri="{FF2B5EF4-FFF2-40B4-BE49-F238E27FC236}">
              <a16:creationId xmlns:a16="http://schemas.microsoft.com/office/drawing/2014/main" id="{6FD057C3-F073-FE60-6F43-8FBD9391AB4F}"/>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E0768EBD-24FC-D6E4-E5B0-3F84597134BC}"/>
              </a:ext>
            </a:extLst>
          </p:cNvPr>
          <p:cNvSpPr>
            <a:spLocks noGrp="1"/>
          </p:cNvSpPr>
          <p:nvPr>
            <p:ph type="title"/>
          </p:nvPr>
        </p:nvSpPr>
        <p:spPr>
          <a:xfrm>
            <a:off x="457200" y="274637"/>
            <a:ext cx="8229600" cy="1097911"/>
          </a:xfrm>
        </p:spPr>
        <p:txBody>
          <a:bodyPr anchor="t" anchorCtr="0">
            <a:noAutofit/>
          </a:bodyPr>
          <a:lstStyle/>
          <a:p>
            <a:pPr algn="l"/>
            <a:r>
              <a:rPr lang="en-US" sz="3600" b="1" dirty="0">
                <a:latin typeface="Arial" panose="020B0604020202020204" pitchFamily="34" charset="0"/>
                <a:cs typeface="Arial" panose="020B0604020202020204" pitchFamily="34" charset="0"/>
              </a:rPr>
              <a:t>What to read if they like video games! (2)</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pic>
        <p:nvPicPr>
          <p:cNvPr id="15" name="Content Placeholder 14" descr="Cover of Press Start!: Game On, Super Rabbit Boy! by Thomas Flintham ">
            <a:extLst>
              <a:ext uri="{FF2B5EF4-FFF2-40B4-BE49-F238E27FC236}">
                <a16:creationId xmlns:a16="http://schemas.microsoft.com/office/drawing/2014/main" id="{D7C21449-43E4-A4BA-4E28-F36E6180C277}"/>
              </a:ext>
            </a:extLst>
          </p:cNvPr>
          <p:cNvPicPr>
            <a:picLocks noGrp="1" noChangeAspect="1"/>
          </p:cNvPicPr>
          <p:nvPr>
            <p:ph sz="half" idx="2"/>
          </p:nvPr>
        </p:nvPicPr>
        <p:blipFill>
          <a:blip r:embed="rId4"/>
          <a:stretch>
            <a:fillRect/>
          </a:stretch>
        </p:blipFill>
        <p:spPr>
          <a:xfrm>
            <a:off x="444500" y="1543113"/>
            <a:ext cx="2676108" cy="3941176"/>
          </a:xfrm>
        </p:spPr>
      </p:pic>
      <p:sp>
        <p:nvSpPr>
          <p:cNvPr id="5" name="Text Placeholder 4">
            <a:extLst>
              <a:ext uri="{FF2B5EF4-FFF2-40B4-BE49-F238E27FC236}">
                <a16:creationId xmlns:a16="http://schemas.microsoft.com/office/drawing/2014/main" id="{44265576-D852-11A4-C857-04C102328C01}"/>
              </a:ext>
            </a:extLst>
          </p:cNvPr>
          <p:cNvSpPr>
            <a:spLocks noGrp="1"/>
          </p:cNvSpPr>
          <p:nvPr>
            <p:ph type="body" sz="quarter" idx="12"/>
          </p:nvPr>
        </p:nvSpPr>
        <p:spPr>
          <a:xfrm>
            <a:off x="413603" y="5529001"/>
            <a:ext cx="2614081" cy="598487"/>
          </a:xfrm>
        </p:spPr>
        <p:txBody>
          <a:bodyPr/>
          <a:lstStyle/>
          <a:p>
            <a:pPr marL="0" indent="0" algn="ctr">
              <a:buNone/>
            </a:pPr>
            <a:r>
              <a:rPr lang="en-GB" b="1" dirty="0"/>
              <a:t>P2+</a:t>
            </a:r>
          </a:p>
        </p:txBody>
      </p:sp>
      <p:pic>
        <p:nvPicPr>
          <p:cNvPr id="18" name="Content Placeholder 17" descr="Cover of Gamerville by Johnnie Christmas ">
            <a:extLst>
              <a:ext uri="{FF2B5EF4-FFF2-40B4-BE49-F238E27FC236}">
                <a16:creationId xmlns:a16="http://schemas.microsoft.com/office/drawing/2014/main" id="{2AE6E1A7-CAED-7A71-7F12-EF6F9AA89A9A}"/>
              </a:ext>
            </a:extLst>
          </p:cNvPr>
          <p:cNvPicPr>
            <a:picLocks noGrp="1" noChangeAspect="1"/>
          </p:cNvPicPr>
          <p:nvPr>
            <p:ph sz="quarter" idx="10"/>
          </p:nvPr>
        </p:nvPicPr>
        <p:blipFill>
          <a:blip r:embed="rId5"/>
          <a:stretch>
            <a:fillRect/>
          </a:stretch>
        </p:blipFill>
        <p:spPr>
          <a:xfrm>
            <a:off x="3276600" y="1565711"/>
            <a:ext cx="2590800" cy="3890090"/>
          </a:xfrm>
        </p:spPr>
      </p:pic>
      <p:sp>
        <p:nvSpPr>
          <p:cNvPr id="6" name="Text Placeholder 5">
            <a:extLst>
              <a:ext uri="{FF2B5EF4-FFF2-40B4-BE49-F238E27FC236}">
                <a16:creationId xmlns:a16="http://schemas.microsoft.com/office/drawing/2014/main" id="{7693E791-5438-014E-DA5C-DFF0DEF313DE}"/>
              </a:ext>
            </a:extLst>
          </p:cNvPr>
          <p:cNvSpPr>
            <a:spLocks noGrp="1"/>
          </p:cNvSpPr>
          <p:nvPr>
            <p:ph type="body" sz="quarter" idx="13"/>
          </p:nvPr>
        </p:nvSpPr>
        <p:spPr>
          <a:xfrm>
            <a:off x="3276600" y="5513779"/>
            <a:ext cx="2590800" cy="598488"/>
          </a:xfrm>
        </p:spPr>
        <p:txBody>
          <a:bodyPr/>
          <a:lstStyle/>
          <a:p>
            <a:pPr marL="0" indent="0" algn="ctr">
              <a:buNone/>
            </a:pPr>
            <a:r>
              <a:rPr lang="en-GB" b="1" dirty="0"/>
              <a:t>P5+</a:t>
            </a:r>
          </a:p>
        </p:txBody>
      </p:sp>
      <p:pic>
        <p:nvPicPr>
          <p:cNvPr id="22" name="Content Placeholder 21" descr="Cover of Adventure Game Comics: Leviathan by Jason Shiga ">
            <a:extLst>
              <a:ext uri="{FF2B5EF4-FFF2-40B4-BE49-F238E27FC236}">
                <a16:creationId xmlns:a16="http://schemas.microsoft.com/office/drawing/2014/main" id="{68D6084E-8AB6-0292-F595-78460E23D8B0}"/>
              </a:ext>
            </a:extLst>
          </p:cNvPr>
          <p:cNvPicPr>
            <a:picLocks noGrp="1" noChangeAspect="1"/>
          </p:cNvPicPr>
          <p:nvPr>
            <p:ph sz="quarter" idx="11"/>
          </p:nvPr>
        </p:nvPicPr>
        <p:blipFill>
          <a:blip r:embed="rId6"/>
          <a:stretch>
            <a:fillRect/>
          </a:stretch>
        </p:blipFill>
        <p:spPr>
          <a:xfrm>
            <a:off x="6110359" y="1565710"/>
            <a:ext cx="2822904" cy="3591481"/>
          </a:xfrm>
        </p:spPr>
      </p:pic>
      <p:sp>
        <p:nvSpPr>
          <p:cNvPr id="12" name="Text Placeholder 11">
            <a:extLst>
              <a:ext uri="{FF2B5EF4-FFF2-40B4-BE49-F238E27FC236}">
                <a16:creationId xmlns:a16="http://schemas.microsoft.com/office/drawing/2014/main" id="{ECD1393B-BA3E-788B-42E6-ED4C13B0E8FE}"/>
              </a:ext>
            </a:extLst>
          </p:cNvPr>
          <p:cNvSpPr>
            <a:spLocks noGrp="1"/>
          </p:cNvSpPr>
          <p:nvPr>
            <p:ph type="body" sz="quarter" idx="14"/>
          </p:nvPr>
        </p:nvSpPr>
        <p:spPr>
          <a:xfrm>
            <a:off x="6063779" y="5468753"/>
            <a:ext cx="2509837" cy="598488"/>
          </a:xfrm>
        </p:spPr>
        <p:txBody>
          <a:bodyPr/>
          <a:lstStyle/>
          <a:p>
            <a:pPr marL="0" indent="0" algn="ctr">
              <a:buNone/>
            </a:pPr>
            <a:r>
              <a:rPr lang="en-GB" b="1" dirty="0"/>
              <a:t>P4+</a:t>
            </a:r>
          </a:p>
        </p:txBody>
      </p:sp>
      <p:sp>
        <p:nvSpPr>
          <p:cNvPr id="10" name="TextBox 9">
            <a:extLst>
              <a:ext uri="{FF2B5EF4-FFF2-40B4-BE49-F238E27FC236}">
                <a16:creationId xmlns:a16="http://schemas.microsoft.com/office/drawing/2014/main" id="{18E2FA43-3A58-F364-086E-95C58886B866}"/>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159F4CBE-E0BA-1F5F-83F5-90A06C0FCF2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758868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a:extLst>
            <a:ext uri="{FF2B5EF4-FFF2-40B4-BE49-F238E27FC236}">
              <a16:creationId xmlns:a16="http://schemas.microsoft.com/office/drawing/2014/main" id="{79E899D9-CCA7-2F8A-6B85-154D691DA2F1}"/>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36A1A7C9-9196-293C-589F-ADB36F18C637}"/>
              </a:ext>
            </a:extLst>
          </p:cNvPr>
          <p:cNvSpPr>
            <a:spLocks noGrp="1"/>
          </p:cNvSpPr>
          <p:nvPr>
            <p:ph type="title"/>
          </p:nvPr>
        </p:nvSpPr>
        <p:spPr>
          <a:xfrm>
            <a:off x="457200" y="274637"/>
            <a:ext cx="8229600" cy="1097911"/>
          </a:xfrm>
        </p:spPr>
        <p:txBody>
          <a:bodyPr anchor="t" anchorCtr="0">
            <a:noAutofit/>
          </a:bodyPr>
          <a:lstStyle/>
          <a:p>
            <a:pPr algn="l"/>
            <a:r>
              <a:rPr lang="en-US" sz="3600" b="1" dirty="0">
                <a:latin typeface="Arial" panose="020B0604020202020204" pitchFamily="34" charset="0"/>
                <a:cs typeface="Arial" panose="020B0604020202020204" pitchFamily="34" charset="0"/>
              </a:rPr>
              <a:t>What to read if they like video games! (3)</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pic>
        <p:nvPicPr>
          <p:cNvPr id="16" name="Content Placeholder 15" descr="Cover of In Real Life by Cory Doctorow and Jen Wang ">
            <a:extLst>
              <a:ext uri="{FF2B5EF4-FFF2-40B4-BE49-F238E27FC236}">
                <a16:creationId xmlns:a16="http://schemas.microsoft.com/office/drawing/2014/main" id="{07FC0A9D-D35B-CE6B-9066-ACB0911C6E4A}"/>
              </a:ext>
            </a:extLst>
          </p:cNvPr>
          <p:cNvPicPr>
            <a:picLocks noGrp="1" noChangeAspect="1"/>
          </p:cNvPicPr>
          <p:nvPr>
            <p:ph sz="half" idx="2"/>
          </p:nvPr>
        </p:nvPicPr>
        <p:blipFill>
          <a:blip r:embed="rId4"/>
          <a:stretch>
            <a:fillRect/>
          </a:stretch>
        </p:blipFill>
        <p:spPr>
          <a:xfrm>
            <a:off x="457200" y="1674788"/>
            <a:ext cx="2592388" cy="3671937"/>
          </a:xfrm>
        </p:spPr>
      </p:pic>
      <p:pic>
        <p:nvPicPr>
          <p:cNvPr id="23" name="Picture 22" descr="Discussion guide icon (there is a discussion guide of In Real Life, see notes for link)">
            <a:extLst>
              <a:ext uri="{FF2B5EF4-FFF2-40B4-BE49-F238E27FC236}">
                <a16:creationId xmlns:a16="http://schemas.microsoft.com/office/drawing/2014/main" id="{CA387EE8-4B97-8982-06F7-9D122951F92A}"/>
              </a:ext>
            </a:extLst>
          </p:cNvPr>
          <p:cNvPicPr>
            <a:picLocks noChangeAspect="1"/>
          </p:cNvPicPr>
          <p:nvPr/>
        </p:nvPicPr>
        <p:blipFill>
          <a:blip r:embed="rId5"/>
          <a:stretch>
            <a:fillRect/>
          </a:stretch>
        </p:blipFill>
        <p:spPr>
          <a:xfrm>
            <a:off x="2413873" y="1442550"/>
            <a:ext cx="837023" cy="837023"/>
          </a:xfrm>
          <a:prstGeom prst="rect">
            <a:avLst/>
          </a:prstGeom>
        </p:spPr>
      </p:pic>
      <p:sp>
        <p:nvSpPr>
          <p:cNvPr id="5" name="Text Placeholder 4">
            <a:extLst>
              <a:ext uri="{FF2B5EF4-FFF2-40B4-BE49-F238E27FC236}">
                <a16:creationId xmlns:a16="http://schemas.microsoft.com/office/drawing/2014/main" id="{B414276A-DB93-F395-A102-9EEF0DB5E35F}"/>
              </a:ext>
            </a:extLst>
          </p:cNvPr>
          <p:cNvSpPr>
            <a:spLocks noGrp="1"/>
          </p:cNvSpPr>
          <p:nvPr>
            <p:ph type="body" sz="quarter" idx="12"/>
          </p:nvPr>
        </p:nvSpPr>
        <p:spPr>
          <a:xfrm>
            <a:off x="413603" y="5529001"/>
            <a:ext cx="2614081" cy="598487"/>
          </a:xfrm>
        </p:spPr>
        <p:txBody>
          <a:bodyPr/>
          <a:lstStyle/>
          <a:p>
            <a:pPr marL="0" indent="0" algn="ctr">
              <a:buNone/>
            </a:pPr>
            <a:r>
              <a:rPr lang="en-GB" b="1" dirty="0"/>
              <a:t>S1+</a:t>
            </a:r>
          </a:p>
        </p:txBody>
      </p:sp>
      <p:pic>
        <p:nvPicPr>
          <p:cNvPr id="19" name="Content Placeholder 18" descr="Cover of Gamish by Edward Ross ">
            <a:extLst>
              <a:ext uri="{FF2B5EF4-FFF2-40B4-BE49-F238E27FC236}">
                <a16:creationId xmlns:a16="http://schemas.microsoft.com/office/drawing/2014/main" id="{A5E3EAB8-DAB9-4BF2-7BE6-7708535B34BC}"/>
              </a:ext>
            </a:extLst>
          </p:cNvPr>
          <p:cNvPicPr>
            <a:picLocks noGrp="1" noChangeAspect="1"/>
          </p:cNvPicPr>
          <p:nvPr>
            <p:ph sz="quarter" idx="10"/>
          </p:nvPr>
        </p:nvPicPr>
        <p:blipFill>
          <a:blip r:embed="rId6"/>
          <a:stretch>
            <a:fillRect/>
          </a:stretch>
        </p:blipFill>
        <p:spPr>
          <a:xfrm>
            <a:off x="3276600" y="1719055"/>
            <a:ext cx="2590800" cy="3583402"/>
          </a:xfrm>
        </p:spPr>
      </p:pic>
      <p:sp>
        <p:nvSpPr>
          <p:cNvPr id="6" name="Text Placeholder 5">
            <a:extLst>
              <a:ext uri="{FF2B5EF4-FFF2-40B4-BE49-F238E27FC236}">
                <a16:creationId xmlns:a16="http://schemas.microsoft.com/office/drawing/2014/main" id="{B92DB882-D659-ED37-CE98-57E4F7CB9998}"/>
              </a:ext>
            </a:extLst>
          </p:cNvPr>
          <p:cNvSpPr>
            <a:spLocks noGrp="1"/>
          </p:cNvSpPr>
          <p:nvPr>
            <p:ph type="body" sz="quarter" idx="13"/>
          </p:nvPr>
        </p:nvSpPr>
        <p:spPr>
          <a:xfrm>
            <a:off x="3276600" y="5513779"/>
            <a:ext cx="2590800" cy="598488"/>
          </a:xfrm>
        </p:spPr>
        <p:txBody>
          <a:bodyPr/>
          <a:lstStyle/>
          <a:p>
            <a:pPr marL="0" indent="0" algn="ctr">
              <a:buNone/>
            </a:pPr>
            <a:r>
              <a:rPr lang="en-GB" b="1" dirty="0"/>
              <a:t>S3+</a:t>
            </a:r>
          </a:p>
        </p:txBody>
      </p:sp>
      <p:pic>
        <p:nvPicPr>
          <p:cNvPr id="21" name="Content Placeholder 20" descr="Cover of Slay by Brittney Morris ">
            <a:extLst>
              <a:ext uri="{FF2B5EF4-FFF2-40B4-BE49-F238E27FC236}">
                <a16:creationId xmlns:a16="http://schemas.microsoft.com/office/drawing/2014/main" id="{09F95F04-01DD-450F-2D92-66F3F0DBD248}"/>
              </a:ext>
            </a:extLst>
          </p:cNvPr>
          <p:cNvPicPr>
            <a:picLocks noGrp="1" noChangeAspect="1"/>
          </p:cNvPicPr>
          <p:nvPr>
            <p:ph sz="quarter" idx="11"/>
          </p:nvPr>
        </p:nvPicPr>
        <p:blipFill>
          <a:blip r:embed="rId7"/>
          <a:stretch>
            <a:fillRect/>
          </a:stretch>
        </p:blipFill>
        <p:spPr>
          <a:xfrm>
            <a:off x="6115187" y="1535113"/>
            <a:ext cx="2417253" cy="3707443"/>
          </a:xfrm>
        </p:spPr>
      </p:pic>
      <p:sp>
        <p:nvSpPr>
          <p:cNvPr id="12" name="Text Placeholder 11">
            <a:extLst>
              <a:ext uri="{FF2B5EF4-FFF2-40B4-BE49-F238E27FC236}">
                <a16:creationId xmlns:a16="http://schemas.microsoft.com/office/drawing/2014/main" id="{8A45F109-3FF6-5CC4-E10E-85A579B98D21}"/>
              </a:ext>
            </a:extLst>
          </p:cNvPr>
          <p:cNvSpPr>
            <a:spLocks noGrp="1"/>
          </p:cNvSpPr>
          <p:nvPr>
            <p:ph type="body" sz="quarter" idx="14"/>
          </p:nvPr>
        </p:nvSpPr>
        <p:spPr>
          <a:xfrm>
            <a:off x="6063779" y="5468753"/>
            <a:ext cx="2509837" cy="598488"/>
          </a:xfrm>
        </p:spPr>
        <p:txBody>
          <a:bodyPr/>
          <a:lstStyle/>
          <a:p>
            <a:pPr marL="0" indent="0" algn="ctr">
              <a:buNone/>
            </a:pPr>
            <a:r>
              <a:rPr lang="en-GB" b="1" dirty="0"/>
              <a:t>S3+</a:t>
            </a:r>
          </a:p>
        </p:txBody>
      </p:sp>
      <p:sp>
        <p:nvSpPr>
          <p:cNvPr id="10" name="TextBox 9">
            <a:extLst>
              <a:ext uri="{FF2B5EF4-FFF2-40B4-BE49-F238E27FC236}">
                <a16:creationId xmlns:a16="http://schemas.microsoft.com/office/drawing/2014/main" id="{F490864B-B2F9-CD0F-71C0-84F6DCA45F25}"/>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1F5D71E0-0492-3133-717D-6D094CAEB05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522862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a:extLst>
            <a:ext uri="{FF2B5EF4-FFF2-40B4-BE49-F238E27FC236}">
              <a16:creationId xmlns:a16="http://schemas.microsoft.com/office/drawing/2014/main" id="{9413673A-E183-F853-A221-CB34018CE3E3}"/>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F6CEF2B1-40A7-4BA8-8EC0-B88E012D9BBF}"/>
              </a:ext>
            </a:extLst>
          </p:cNvPr>
          <p:cNvSpPr>
            <a:spLocks noGrp="1"/>
          </p:cNvSpPr>
          <p:nvPr>
            <p:ph type="title"/>
          </p:nvPr>
        </p:nvSpPr>
        <p:spPr>
          <a:xfrm>
            <a:off x="457200" y="274637"/>
            <a:ext cx="8229600" cy="1097911"/>
          </a:xfrm>
        </p:spPr>
        <p:txBody>
          <a:bodyPr anchor="t" anchorCtr="0">
            <a:noAutofit/>
          </a:bodyPr>
          <a:lstStyle/>
          <a:p>
            <a:pPr algn="l"/>
            <a:r>
              <a:rPr lang="en-US" sz="3600" b="1" dirty="0">
                <a:latin typeface="Arial" panose="020B0604020202020204" pitchFamily="34" charset="0"/>
                <a:cs typeface="Arial" panose="020B0604020202020204" pitchFamily="34" charset="0"/>
              </a:rPr>
              <a:t>Middle grade recommendations (1)</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pic>
        <p:nvPicPr>
          <p:cNvPr id="16" name="Content Placeholder 15" descr="Cover of Ivy Newt and the Swamp Dragons by Derek Keilty and Magda Brol ">
            <a:extLst>
              <a:ext uri="{FF2B5EF4-FFF2-40B4-BE49-F238E27FC236}">
                <a16:creationId xmlns:a16="http://schemas.microsoft.com/office/drawing/2014/main" id="{13A870E6-2547-DF3A-BB63-758ABF2D7588}"/>
              </a:ext>
            </a:extLst>
          </p:cNvPr>
          <p:cNvPicPr>
            <a:picLocks noGrp="1" noChangeAspect="1"/>
          </p:cNvPicPr>
          <p:nvPr>
            <p:ph sz="half" idx="2"/>
          </p:nvPr>
        </p:nvPicPr>
        <p:blipFill>
          <a:blip r:embed="rId4"/>
          <a:srcRect/>
          <a:stretch/>
        </p:blipFill>
        <p:spPr>
          <a:xfrm>
            <a:off x="457200" y="1674788"/>
            <a:ext cx="2592388" cy="3671937"/>
          </a:xfrm>
        </p:spPr>
      </p:pic>
      <p:sp>
        <p:nvSpPr>
          <p:cNvPr id="5" name="Text Placeholder 4">
            <a:extLst>
              <a:ext uri="{FF2B5EF4-FFF2-40B4-BE49-F238E27FC236}">
                <a16:creationId xmlns:a16="http://schemas.microsoft.com/office/drawing/2014/main" id="{B55EF1ED-6374-FD65-576C-EABA7D58F082}"/>
              </a:ext>
            </a:extLst>
          </p:cNvPr>
          <p:cNvSpPr>
            <a:spLocks noGrp="1"/>
          </p:cNvSpPr>
          <p:nvPr>
            <p:ph type="body" sz="quarter" idx="12"/>
          </p:nvPr>
        </p:nvSpPr>
        <p:spPr>
          <a:xfrm>
            <a:off x="413603" y="5529001"/>
            <a:ext cx="2614081" cy="598487"/>
          </a:xfrm>
        </p:spPr>
        <p:txBody>
          <a:bodyPr/>
          <a:lstStyle/>
          <a:p>
            <a:pPr marL="0" indent="0" algn="ctr">
              <a:buNone/>
            </a:pPr>
            <a:r>
              <a:rPr lang="en-GB" b="1" dirty="0"/>
              <a:t>P2-5</a:t>
            </a:r>
          </a:p>
        </p:txBody>
      </p:sp>
      <p:pic>
        <p:nvPicPr>
          <p:cNvPr id="13" name="Content Placeholder 12" descr="Cover of Bird, Bee and Bug Houses: Homes and Habitats for Garden Wildlife by Susie Behar and Esther Coombs">
            <a:extLst>
              <a:ext uri="{FF2B5EF4-FFF2-40B4-BE49-F238E27FC236}">
                <a16:creationId xmlns:a16="http://schemas.microsoft.com/office/drawing/2014/main" id="{1553EE85-44F6-6218-D0AE-D740F62167DD}"/>
              </a:ext>
            </a:extLst>
          </p:cNvPr>
          <p:cNvPicPr>
            <a:picLocks noGrp="1" noChangeAspect="1"/>
          </p:cNvPicPr>
          <p:nvPr>
            <p:ph sz="quarter" idx="10"/>
          </p:nvPr>
        </p:nvPicPr>
        <p:blipFill>
          <a:blip r:embed="rId5"/>
          <a:stretch>
            <a:fillRect/>
          </a:stretch>
        </p:blipFill>
        <p:spPr>
          <a:xfrm>
            <a:off x="3276600" y="2028605"/>
            <a:ext cx="2590800" cy="2964302"/>
          </a:xfrm>
        </p:spPr>
      </p:pic>
      <p:sp>
        <p:nvSpPr>
          <p:cNvPr id="6" name="Text Placeholder 5">
            <a:extLst>
              <a:ext uri="{FF2B5EF4-FFF2-40B4-BE49-F238E27FC236}">
                <a16:creationId xmlns:a16="http://schemas.microsoft.com/office/drawing/2014/main" id="{6FD4C5F4-832B-26A3-A766-B8EB88F12B9C}"/>
              </a:ext>
            </a:extLst>
          </p:cNvPr>
          <p:cNvSpPr>
            <a:spLocks noGrp="1"/>
          </p:cNvSpPr>
          <p:nvPr>
            <p:ph type="body" sz="quarter" idx="13"/>
          </p:nvPr>
        </p:nvSpPr>
        <p:spPr>
          <a:xfrm>
            <a:off x="3276600" y="5513779"/>
            <a:ext cx="2590800" cy="598488"/>
          </a:xfrm>
        </p:spPr>
        <p:txBody>
          <a:bodyPr/>
          <a:lstStyle/>
          <a:p>
            <a:pPr marL="0" indent="0" algn="ctr">
              <a:buNone/>
            </a:pPr>
            <a:r>
              <a:rPr lang="en-GB" b="1" dirty="0"/>
              <a:t>P2-5</a:t>
            </a:r>
          </a:p>
        </p:txBody>
      </p:sp>
      <p:pic>
        <p:nvPicPr>
          <p:cNvPr id="15" name="Content Placeholder 14" descr="Cover of Benji’s Emerald King by Ewa Jozefkowicz and Gillian Flint ">
            <a:extLst>
              <a:ext uri="{FF2B5EF4-FFF2-40B4-BE49-F238E27FC236}">
                <a16:creationId xmlns:a16="http://schemas.microsoft.com/office/drawing/2014/main" id="{E6A81610-E801-F2CF-440C-588F795B5D16}"/>
              </a:ext>
            </a:extLst>
          </p:cNvPr>
          <p:cNvPicPr>
            <a:picLocks noGrp="1" noChangeAspect="1"/>
          </p:cNvPicPr>
          <p:nvPr>
            <p:ph sz="quarter" idx="11"/>
          </p:nvPr>
        </p:nvPicPr>
        <p:blipFill>
          <a:blip r:embed="rId6"/>
          <a:stretch>
            <a:fillRect/>
          </a:stretch>
        </p:blipFill>
        <p:spPr>
          <a:xfrm>
            <a:off x="6116504" y="1535113"/>
            <a:ext cx="2343928" cy="3598663"/>
          </a:xfrm>
        </p:spPr>
      </p:pic>
      <p:sp>
        <p:nvSpPr>
          <p:cNvPr id="12" name="Text Placeholder 11">
            <a:extLst>
              <a:ext uri="{FF2B5EF4-FFF2-40B4-BE49-F238E27FC236}">
                <a16:creationId xmlns:a16="http://schemas.microsoft.com/office/drawing/2014/main" id="{529764CC-4AE6-E1C9-CD00-675816D63318}"/>
              </a:ext>
            </a:extLst>
          </p:cNvPr>
          <p:cNvSpPr>
            <a:spLocks noGrp="1"/>
          </p:cNvSpPr>
          <p:nvPr>
            <p:ph type="body" sz="quarter" idx="14"/>
          </p:nvPr>
        </p:nvSpPr>
        <p:spPr>
          <a:xfrm>
            <a:off x="6063779" y="5468753"/>
            <a:ext cx="2509837" cy="598488"/>
          </a:xfrm>
        </p:spPr>
        <p:txBody>
          <a:bodyPr/>
          <a:lstStyle/>
          <a:p>
            <a:pPr marL="0" indent="0" algn="ctr">
              <a:buNone/>
            </a:pPr>
            <a:r>
              <a:rPr lang="en-GB" b="1" dirty="0"/>
              <a:t>P2-5</a:t>
            </a:r>
          </a:p>
        </p:txBody>
      </p:sp>
      <p:sp>
        <p:nvSpPr>
          <p:cNvPr id="10" name="TextBox 9">
            <a:extLst>
              <a:ext uri="{FF2B5EF4-FFF2-40B4-BE49-F238E27FC236}">
                <a16:creationId xmlns:a16="http://schemas.microsoft.com/office/drawing/2014/main" id="{FEAF6F13-CE74-640A-DBDC-F61ED8D0961E}"/>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710FBE4F-4867-0576-9112-524A97E54A3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440451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a:extLst>
            <a:ext uri="{FF2B5EF4-FFF2-40B4-BE49-F238E27FC236}">
              <a16:creationId xmlns:a16="http://schemas.microsoft.com/office/drawing/2014/main" id="{44C8CDE9-EAFB-8BDF-8E02-7C6F981E3BFF}"/>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09F298B1-F056-0850-8556-D301D5ADB775}"/>
              </a:ext>
            </a:extLst>
          </p:cNvPr>
          <p:cNvSpPr>
            <a:spLocks noGrp="1"/>
          </p:cNvSpPr>
          <p:nvPr>
            <p:ph type="title"/>
          </p:nvPr>
        </p:nvSpPr>
        <p:spPr>
          <a:xfrm>
            <a:off x="457200" y="274637"/>
            <a:ext cx="8229600" cy="1097911"/>
          </a:xfrm>
        </p:spPr>
        <p:txBody>
          <a:bodyPr anchor="t" anchorCtr="0">
            <a:noAutofit/>
          </a:bodyPr>
          <a:lstStyle/>
          <a:p>
            <a:pPr algn="l"/>
            <a:r>
              <a:rPr lang="en-US" sz="3600" b="1" dirty="0">
                <a:latin typeface="Arial" panose="020B0604020202020204" pitchFamily="34" charset="0"/>
                <a:cs typeface="Arial" panose="020B0604020202020204" pitchFamily="34" charset="0"/>
              </a:rPr>
              <a:t>Middle grade recommendations (2)</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pic>
        <p:nvPicPr>
          <p:cNvPr id="20" name="Content Placeholder 19" descr="Cover of Bringing Back Kay-Kay by Dev Kothari ">
            <a:extLst>
              <a:ext uri="{FF2B5EF4-FFF2-40B4-BE49-F238E27FC236}">
                <a16:creationId xmlns:a16="http://schemas.microsoft.com/office/drawing/2014/main" id="{69AF3373-10E3-33D7-E44F-510B6D408BAF}"/>
              </a:ext>
            </a:extLst>
          </p:cNvPr>
          <p:cNvPicPr>
            <a:picLocks noGrp="1" noChangeAspect="1"/>
          </p:cNvPicPr>
          <p:nvPr>
            <p:ph sz="half" idx="2"/>
          </p:nvPr>
        </p:nvPicPr>
        <p:blipFill>
          <a:blip r:embed="rId4"/>
          <a:stretch>
            <a:fillRect/>
          </a:stretch>
        </p:blipFill>
        <p:spPr>
          <a:xfrm>
            <a:off x="1403648" y="975383"/>
            <a:ext cx="2853288" cy="4433887"/>
          </a:xfrm>
        </p:spPr>
      </p:pic>
      <p:sp>
        <p:nvSpPr>
          <p:cNvPr id="5" name="Text Placeholder 4">
            <a:extLst>
              <a:ext uri="{FF2B5EF4-FFF2-40B4-BE49-F238E27FC236}">
                <a16:creationId xmlns:a16="http://schemas.microsoft.com/office/drawing/2014/main" id="{3AA7E7D9-628E-7ABD-FF40-380DA208B87A}"/>
              </a:ext>
            </a:extLst>
          </p:cNvPr>
          <p:cNvSpPr>
            <a:spLocks noGrp="1"/>
          </p:cNvSpPr>
          <p:nvPr>
            <p:ph type="body" sz="quarter" idx="12"/>
          </p:nvPr>
        </p:nvSpPr>
        <p:spPr>
          <a:xfrm>
            <a:off x="1416108" y="5476496"/>
            <a:ext cx="2851536" cy="598487"/>
          </a:xfrm>
        </p:spPr>
        <p:txBody>
          <a:bodyPr/>
          <a:lstStyle/>
          <a:p>
            <a:pPr marL="0" indent="0" algn="ctr">
              <a:buNone/>
            </a:pPr>
            <a:r>
              <a:rPr lang="en-GB" b="1" dirty="0"/>
              <a:t>P5+</a:t>
            </a:r>
          </a:p>
        </p:txBody>
      </p:sp>
      <p:pic>
        <p:nvPicPr>
          <p:cNvPr id="26" name="Content Placeholder 25" descr="Cover of Me and Aaron Ramsay by Manon Steffan Ros ">
            <a:extLst>
              <a:ext uri="{FF2B5EF4-FFF2-40B4-BE49-F238E27FC236}">
                <a16:creationId xmlns:a16="http://schemas.microsoft.com/office/drawing/2014/main" id="{390A42AC-10D3-5EBF-5B47-B83AA7631C17}"/>
              </a:ext>
            </a:extLst>
          </p:cNvPr>
          <p:cNvPicPr>
            <a:picLocks noGrp="1" noChangeAspect="1"/>
          </p:cNvPicPr>
          <p:nvPr>
            <p:ph sz="quarter" idx="10"/>
          </p:nvPr>
        </p:nvPicPr>
        <p:blipFill>
          <a:blip r:embed="rId5"/>
          <a:stretch>
            <a:fillRect/>
          </a:stretch>
        </p:blipFill>
        <p:spPr>
          <a:xfrm>
            <a:off x="4788024" y="980728"/>
            <a:ext cx="2853288" cy="4428542"/>
          </a:xfrm>
        </p:spPr>
      </p:pic>
      <p:sp>
        <p:nvSpPr>
          <p:cNvPr id="12" name="Text Placeholder 11">
            <a:extLst>
              <a:ext uri="{FF2B5EF4-FFF2-40B4-BE49-F238E27FC236}">
                <a16:creationId xmlns:a16="http://schemas.microsoft.com/office/drawing/2014/main" id="{A4EE65DC-6AAF-2688-EE3D-D18702BE812A}"/>
              </a:ext>
            </a:extLst>
          </p:cNvPr>
          <p:cNvSpPr>
            <a:spLocks noGrp="1"/>
          </p:cNvSpPr>
          <p:nvPr>
            <p:ph type="body" sz="quarter" idx="14"/>
          </p:nvPr>
        </p:nvSpPr>
        <p:spPr>
          <a:xfrm>
            <a:off x="4716016" y="5494808"/>
            <a:ext cx="2853287" cy="598488"/>
          </a:xfrm>
        </p:spPr>
        <p:txBody>
          <a:bodyPr/>
          <a:lstStyle/>
          <a:p>
            <a:pPr marL="0" indent="0" algn="ctr">
              <a:buNone/>
            </a:pPr>
            <a:r>
              <a:rPr lang="en-GB" b="1" dirty="0"/>
              <a:t>P5+</a:t>
            </a:r>
          </a:p>
        </p:txBody>
      </p:sp>
      <p:sp>
        <p:nvSpPr>
          <p:cNvPr id="10" name="TextBox 9">
            <a:extLst>
              <a:ext uri="{FF2B5EF4-FFF2-40B4-BE49-F238E27FC236}">
                <a16:creationId xmlns:a16="http://schemas.microsoft.com/office/drawing/2014/main" id="{D43443D6-BCBD-28A4-5228-64DA2AEBC847}"/>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FBED7D12-1CAF-4B6A-ADFA-91463F801E8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341170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a:extLst>
            <a:ext uri="{FF2B5EF4-FFF2-40B4-BE49-F238E27FC236}">
              <a16:creationId xmlns:a16="http://schemas.microsoft.com/office/drawing/2014/main" id="{39316081-F586-4323-7455-B0720FA04ADF}"/>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057DF386-6BBD-88D6-90F3-EA6C7CD4840D}"/>
              </a:ext>
            </a:extLst>
          </p:cNvPr>
          <p:cNvSpPr>
            <a:spLocks noGrp="1"/>
          </p:cNvSpPr>
          <p:nvPr>
            <p:ph type="title"/>
          </p:nvPr>
        </p:nvSpPr>
        <p:spPr>
          <a:xfrm>
            <a:off x="457200" y="274637"/>
            <a:ext cx="8229600" cy="1097911"/>
          </a:xfrm>
        </p:spPr>
        <p:txBody>
          <a:bodyPr anchor="t" anchorCtr="0">
            <a:noAutofit/>
          </a:bodyPr>
          <a:lstStyle/>
          <a:p>
            <a:pPr algn="l"/>
            <a:r>
              <a:rPr lang="en-US" sz="3600" b="1" dirty="0">
                <a:latin typeface="Arial" panose="020B0604020202020204" pitchFamily="34" charset="0"/>
                <a:cs typeface="Arial" panose="020B0604020202020204" pitchFamily="34" charset="0"/>
              </a:rPr>
              <a:t>Middle grade recommendations (3)</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pic>
        <p:nvPicPr>
          <p:cNvPr id="8" name="Content Placeholder 7" descr="Cover of Keedie by Elle McNicoll ">
            <a:extLst>
              <a:ext uri="{FF2B5EF4-FFF2-40B4-BE49-F238E27FC236}">
                <a16:creationId xmlns:a16="http://schemas.microsoft.com/office/drawing/2014/main" id="{6B6B649D-CA0B-040F-30F1-F19BD6D6BD6B}"/>
              </a:ext>
            </a:extLst>
          </p:cNvPr>
          <p:cNvPicPr>
            <a:picLocks noGrp="1" noChangeAspect="1"/>
          </p:cNvPicPr>
          <p:nvPr>
            <p:ph sz="half" idx="2"/>
          </p:nvPr>
        </p:nvPicPr>
        <p:blipFill>
          <a:blip r:embed="rId4"/>
          <a:stretch>
            <a:fillRect/>
          </a:stretch>
        </p:blipFill>
        <p:spPr>
          <a:xfrm>
            <a:off x="1043608" y="959520"/>
            <a:ext cx="2967592" cy="4565527"/>
          </a:xfrm>
        </p:spPr>
      </p:pic>
      <p:pic>
        <p:nvPicPr>
          <p:cNvPr id="15" name="Picture 14" descr="Discussion guide icon (there is a discussion guide of Keedie, see notes for link)">
            <a:extLst>
              <a:ext uri="{FF2B5EF4-FFF2-40B4-BE49-F238E27FC236}">
                <a16:creationId xmlns:a16="http://schemas.microsoft.com/office/drawing/2014/main" id="{785FAAB9-18F1-8228-3C67-178DD2CCD577}"/>
              </a:ext>
            </a:extLst>
          </p:cNvPr>
          <p:cNvPicPr>
            <a:picLocks noChangeAspect="1"/>
          </p:cNvPicPr>
          <p:nvPr/>
        </p:nvPicPr>
        <p:blipFill>
          <a:blip r:embed="rId5"/>
          <a:stretch>
            <a:fillRect/>
          </a:stretch>
        </p:blipFill>
        <p:spPr>
          <a:xfrm>
            <a:off x="3476632" y="831403"/>
            <a:ext cx="837023" cy="837023"/>
          </a:xfrm>
          <a:prstGeom prst="rect">
            <a:avLst/>
          </a:prstGeom>
        </p:spPr>
      </p:pic>
      <p:sp>
        <p:nvSpPr>
          <p:cNvPr id="5" name="Text Placeholder 4">
            <a:extLst>
              <a:ext uri="{FF2B5EF4-FFF2-40B4-BE49-F238E27FC236}">
                <a16:creationId xmlns:a16="http://schemas.microsoft.com/office/drawing/2014/main" id="{73B05556-6C40-8CDC-6968-CF5DCAC5BFAC}"/>
              </a:ext>
            </a:extLst>
          </p:cNvPr>
          <p:cNvSpPr>
            <a:spLocks noGrp="1"/>
          </p:cNvSpPr>
          <p:nvPr>
            <p:ph type="body" sz="quarter" idx="12"/>
          </p:nvPr>
        </p:nvSpPr>
        <p:spPr>
          <a:xfrm>
            <a:off x="1043608" y="5549380"/>
            <a:ext cx="2851536" cy="598487"/>
          </a:xfrm>
        </p:spPr>
        <p:txBody>
          <a:bodyPr/>
          <a:lstStyle/>
          <a:p>
            <a:pPr marL="0" indent="0" algn="ctr">
              <a:buNone/>
            </a:pPr>
            <a:r>
              <a:rPr lang="en-GB" b="1" dirty="0"/>
              <a:t>P5+</a:t>
            </a:r>
          </a:p>
        </p:txBody>
      </p:sp>
      <p:pic>
        <p:nvPicPr>
          <p:cNvPr id="14" name="Content Placeholder 13" descr="Cover of It Takes Guts: Ho Your Body Turns Food Into Fuel (and Poop) by Dr. Jennifer Gardy ">
            <a:extLst>
              <a:ext uri="{FF2B5EF4-FFF2-40B4-BE49-F238E27FC236}">
                <a16:creationId xmlns:a16="http://schemas.microsoft.com/office/drawing/2014/main" id="{B7975B14-6B5F-6135-3BF1-9E924FB00283}"/>
              </a:ext>
            </a:extLst>
          </p:cNvPr>
          <p:cNvPicPr>
            <a:picLocks noGrp="1" noChangeAspect="1"/>
          </p:cNvPicPr>
          <p:nvPr>
            <p:ph sz="quarter" idx="10"/>
          </p:nvPr>
        </p:nvPicPr>
        <p:blipFill>
          <a:blip r:embed="rId6"/>
          <a:stretch>
            <a:fillRect/>
          </a:stretch>
        </p:blipFill>
        <p:spPr>
          <a:xfrm>
            <a:off x="4541069" y="932328"/>
            <a:ext cx="3398989" cy="4368880"/>
          </a:xfrm>
        </p:spPr>
      </p:pic>
      <p:sp>
        <p:nvSpPr>
          <p:cNvPr id="12" name="Text Placeholder 11">
            <a:extLst>
              <a:ext uri="{FF2B5EF4-FFF2-40B4-BE49-F238E27FC236}">
                <a16:creationId xmlns:a16="http://schemas.microsoft.com/office/drawing/2014/main" id="{7BFC1CBA-2295-0296-C0A7-30DFF0C9478C}"/>
              </a:ext>
            </a:extLst>
          </p:cNvPr>
          <p:cNvSpPr>
            <a:spLocks noGrp="1"/>
          </p:cNvSpPr>
          <p:nvPr>
            <p:ph type="body" sz="quarter" idx="14"/>
          </p:nvPr>
        </p:nvSpPr>
        <p:spPr>
          <a:xfrm>
            <a:off x="4813921" y="5365727"/>
            <a:ext cx="2853287" cy="598488"/>
          </a:xfrm>
        </p:spPr>
        <p:txBody>
          <a:bodyPr/>
          <a:lstStyle/>
          <a:p>
            <a:pPr marL="0" indent="0" algn="ctr">
              <a:buNone/>
            </a:pPr>
            <a:r>
              <a:rPr lang="en-GB" b="1" dirty="0"/>
              <a:t>P5+</a:t>
            </a:r>
          </a:p>
        </p:txBody>
      </p:sp>
      <p:sp>
        <p:nvSpPr>
          <p:cNvPr id="10" name="TextBox 9">
            <a:extLst>
              <a:ext uri="{FF2B5EF4-FFF2-40B4-BE49-F238E27FC236}">
                <a16:creationId xmlns:a16="http://schemas.microsoft.com/office/drawing/2014/main" id="{344E2F3C-823A-D41A-1307-21A59EE51E97}"/>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70358A7D-049E-E8CA-8AE9-6E315F93FB9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878609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a:extLst>
            <a:ext uri="{FF2B5EF4-FFF2-40B4-BE49-F238E27FC236}">
              <a16:creationId xmlns:a16="http://schemas.microsoft.com/office/drawing/2014/main" id="{FDD6946A-A968-A421-7496-B80263A994B6}"/>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65B8189A-5851-33C7-402F-0DD8D9D79906}"/>
              </a:ext>
            </a:extLst>
          </p:cNvPr>
          <p:cNvSpPr>
            <a:spLocks noGrp="1"/>
          </p:cNvSpPr>
          <p:nvPr>
            <p:ph type="title"/>
          </p:nvPr>
        </p:nvSpPr>
        <p:spPr>
          <a:xfrm>
            <a:off x="457200" y="274637"/>
            <a:ext cx="8229600" cy="1097911"/>
          </a:xfrm>
        </p:spPr>
        <p:txBody>
          <a:bodyPr anchor="t" anchorCtr="0">
            <a:noAutofit/>
          </a:bodyPr>
          <a:lstStyle/>
          <a:p>
            <a:pPr algn="l"/>
            <a:r>
              <a:rPr lang="en-US" sz="3600" b="1" dirty="0">
                <a:latin typeface="Arial" panose="020B0604020202020204" pitchFamily="34" charset="0"/>
                <a:cs typeface="Arial" panose="020B0604020202020204" pitchFamily="34" charset="0"/>
              </a:rPr>
              <a:t>Young adult recommendations (1)</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pic>
        <p:nvPicPr>
          <p:cNvPr id="18" name="Content Placeholder 17" descr="Cover of The Kill Factor by Ben Oliver ">
            <a:extLst>
              <a:ext uri="{FF2B5EF4-FFF2-40B4-BE49-F238E27FC236}">
                <a16:creationId xmlns:a16="http://schemas.microsoft.com/office/drawing/2014/main" id="{97B17A97-146F-5388-320A-B76AFCC03DA6}"/>
              </a:ext>
            </a:extLst>
          </p:cNvPr>
          <p:cNvPicPr>
            <a:picLocks noGrp="1" noChangeAspect="1"/>
          </p:cNvPicPr>
          <p:nvPr>
            <p:ph sz="half" idx="2"/>
          </p:nvPr>
        </p:nvPicPr>
        <p:blipFill>
          <a:blip r:embed="rId4"/>
          <a:stretch>
            <a:fillRect/>
          </a:stretch>
        </p:blipFill>
        <p:spPr>
          <a:xfrm>
            <a:off x="457200" y="1567437"/>
            <a:ext cx="2592388" cy="3886638"/>
          </a:xfrm>
        </p:spPr>
      </p:pic>
      <p:sp>
        <p:nvSpPr>
          <p:cNvPr id="5" name="Text Placeholder 4">
            <a:extLst>
              <a:ext uri="{FF2B5EF4-FFF2-40B4-BE49-F238E27FC236}">
                <a16:creationId xmlns:a16="http://schemas.microsoft.com/office/drawing/2014/main" id="{6FA12007-5972-B133-2B3E-F636BAB6F03E}"/>
              </a:ext>
            </a:extLst>
          </p:cNvPr>
          <p:cNvSpPr>
            <a:spLocks noGrp="1"/>
          </p:cNvSpPr>
          <p:nvPr>
            <p:ph type="body" sz="quarter" idx="12"/>
          </p:nvPr>
        </p:nvSpPr>
        <p:spPr>
          <a:xfrm>
            <a:off x="413603" y="5529001"/>
            <a:ext cx="2614081" cy="598487"/>
          </a:xfrm>
        </p:spPr>
        <p:txBody>
          <a:bodyPr/>
          <a:lstStyle/>
          <a:p>
            <a:pPr marL="0" indent="0" algn="ctr">
              <a:buNone/>
            </a:pPr>
            <a:r>
              <a:rPr lang="en-GB" b="1" dirty="0"/>
              <a:t>S2+</a:t>
            </a:r>
          </a:p>
        </p:txBody>
      </p:sp>
      <p:pic>
        <p:nvPicPr>
          <p:cNvPr id="20" name="Content Placeholder 19" descr="Cover of Roar: A Celebration of Great Sporting Women by Sam Quek ">
            <a:extLst>
              <a:ext uri="{FF2B5EF4-FFF2-40B4-BE49-F238E27FC236}">
                <a16:creationId xmlns:a16="http://schemas.microsoft.com/office/drawing/2014/main" id="{E61E0ADE-CF3F-D6E3-90D8-E28967061C6D}"/>
              </a:ext>
            </a:extLst>
          </p:cNvPr>
          <p:cNvPicPr>
            <a:picLocks noGrp="1" noChangeAspect="1"/>
          </p:cNvPicPr>
          <p:nvPr>
            <p:ph sz="quarter" idx="10"/>
          </p:nvPr>
        </p:nvPicPr>
        <p:blipFill>
          <a:blip r:embed="rId5"/>
          <a:stretch>
            <a:fillRect/>
          </a:stretch>
        </p:blipFill>
        <p:spPr>
          <a:xfrm>
            <a:off x="3283880" y="1535113"/>
            <a:ext cx="2576239" cy="3951287"/>
          </a:xfrm>
        </p:spPr>
      </p:pic>
      <p:sp>
        <p:nvSpPr>
          <p:cNvPr id="6" name="Text Placeholder 5">
            <a:extLst>
              <a:ext uri="{FF2B5EF4-FFF2-40B4-BE49-F238E27FC236}">
                <a16:creationId xmlns:a16="http://schemas.microsoft.com/office/drawing/2014/main" id="{A7D42246-BDB7-F814-4DFA-E1CBD79D1F53}"/>
              </a:ext>
            </a:extLst>
          </p:cNvPr>
          <p:cNvSpPr>
            <a:spLocks noGrp="1"/>
          </p:cNvSpPr>
          <p:nvPr>
            <p:ph type="body" sz="quarter" idx="13"/>
          </p:nvPr>
        </p:nvSpPr>
        <p:spPr>
          <a:xfrm>
            <a:off x="3276600" y="5513779"/>
            <a:ext cx="2590800" cy="598488"/>
          </a:xfrm>
        </p:spPr>
        <p:txBody>
          <a:bodyPr/>
          <a:lstStyle/>
          <a:p>
            <a:pPr marL="0" indent="0" algn="ctr">
              <a:buNone/>
            </a:pPr>
            <a:r>
              <a:rPr lang="en-GB" b="1" dirty="0"/>
              <a:t>S1+</a:t>
            </a:r>
          </a:p>
        </p:txBody>
      </p:sp>
      <p:pic>
        <p:nvPicPr>
          <p:cNvPr id="22" name="Content Placeholder 21" descr="Cover of Glasgow Boys by Margaret McDonald ">
            <a:extLst>
              <a:ext uri="{FF2B5EF4-FFF2-40B4-BE49-F238E27FC236}">
                <a16:creationId xmlns:a16="http://schemas.microsoft.com/office/drawing/2014/main" id="{062FAABE-046D-A089-C313-2521579D21B9}"/>
              </a:ext>
            </a:extLst>
          </p:cNvPr>
          <p:cNvPicPr>
            <a:picLocks noGrp="1" noChangeAspect="1"/>
          </p:cNvPicPr>
          <p:nvPr>
            <p:ph sz="quarter" idx="11"/>
          </p:nvPr>
        </p:nvPicPr>
        <p:blipFill>
          <a:blip r:embed="rId6"/>
          <a:stretch>
            <a:fillRect/>
          </a:stretch>
        </p:blipFill>
        <p:spPr>
          <a:xfrm>
            <a:off x="6115187" y="1535113"/>
            <a:ext cx="2417253" cy="3707443"/>
          </a:xfrm>
        </p:spPr>
      </p:pic>
      <p:pic>
        <p:nvPicPr>
          <p:cNvPr id="23" name="Picture 22" descr="Discussion guide icon (there is a discussion guide of Glasgow Boys, see notes for link)">
            <a:extLst>
              <a:ext uri="{FF2B5EF4-FFF2-40B4-BE49-F238E27FC236}">
                <a16:creationId xmlns:a16="http://schemas.microsoft.com/office/drawing/2014/main" id="{6177EE83-D8E8-B542-6C60-B17BF453AFF5}"/>
              </a:ext>
            </a:extLst>
          </p:cNvPr>
          <p:cNvPicPr>
            <a:picLocks noChangeAspect="1"/>
          </p:cNvPicPr>
          <p:nvPr/>
        </p:nvPicPr>
        <p:blipFill>
          <a:blip r:embed="rId7"/>
          <a:stretch>
            <a:fillRect/>
          </a:stretch>
        </p:blipFill>
        <p:spPr>
          <a:xfrm>
            <a:off x="7977311" y="1249914"/>
            <a:ext cx="837023" cy="837023"/>
          </a:xfrm>
          <a:prstGeom prst="rect">
            <a:avLst/>
          </a:prstGeom>
        </p:spPr>
      </p:pic>
      <p:sp>
        <p:nvSpPr>
          <p:cNvPr id="12" name="Text Placeholder 11">
            <a:extLst>
              <a:ext uri="{FF2B5EF4-FFF2-40B4-BE49-F238E27FC236}">
                <a16:creationId xmlns:a16="http://schemas.microsoft.com/office/drawing/2014/main" id="{5909B925-2578-6C71-83F9-094C7DE79698}"/>
              </a:ext>
            </a:extLst>
          </p:cNvPr>
          <p:cNvSpPr>
            <a:spLocks noGrp="1"/>
          </p:cNvSpPr>
          <p:nvPr>
            <p:ph type="body" sz="quarter" idx="14"/>
          </p:nvPr>
        </p:nvSpPr>
        <p:spPr>
          <a:xfrm>
            <a:off x="6063779" y="5468753"/>
            <a:ext cx="2509837" cy="598488"/>
          </a:xfrm>
        </p:spPr>
        <p:txBody>
          <a:bodyPr/>
          <a:lstStyle/>
          <a:p>
            <a:pPr marL="0" indent="0" algn="ctr">
              <a:buNone/>
            </a:pPr>
            <a:r>
              <a:rPr lang="en-GB" b="1" dirty="0"/>
              <a:t>S3+</a:t>
            </a:r>
          </a:p>
        </p:txBody>
      </p:sp>
      <p:sp>
        <p:nvSpPr>
          <p:cNvPr id="10" name="TextBox 9">
            <a:extLst>
              <a:ext uri="{FF2B5EF4-FFF2-40B4-BE49-F238E27FC236}">
                <a16:creationId xmlns:a16="http://schemas.microsoft.com/office/drawing/2014/main" id="{316D6CDF-DB09-6E32-08F7-F7C9C17BBD5B}"/>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53CC1EB0-28AE-865D-8CF0-05412E59473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28977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a:extLst>
            <a:ext uri="{FF2B5EF4-FFF2-40B4-BE49-F238E27FC236}">
              <a16:creationId xmlns:a16="http://schemas.microsoft.com/office/drawing/2014/main" id="{1F6C693E-2738-41F5-C62C-C4C9E628FDBB}"/>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614E9046-C257-61D4-A47A-77D63B3FBCAE}"/>
              </a:ext>
            </a:extLst>
          </p:cNvPr>
          <p:cNvSpPr>
            <a:spLocks noGrp="1"/>
          </p:cNvSpPr>
          <p:nvPr>
            <p:ph type="title"/>
          </p:nvPr>
        </p:nvSpPr>
        <p:spPr>
          <a:xfrm>
            <a:off x="457200" y="274637"/>
            <a:ext cx="8229600" cy="1097911"/>
          </a:xfrm>
        </p:spPr>
        <p:txBody>
          <a:bodyPr anchor="t" anchorCtr="0">
            <a:noAutofit/>
          </a:bodyPr>
          <a:lstStyle/>
          <a:p>
            <a:pPr algn="l"/>
            <a:r>
              <a:rPr lang="en-US" sz="3600" b="1" dirty="0">
                <a:latin typeface="Arial" panose="020B0604020202020204" pitchFamily="34" charset="0"/>
                <a:cs typeface="Arial" panose="020B0604020202020204" pitchFamily="34" charset="0"/>
              </a:rPr>
              <a:t>Young adult recommendations (2)</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pic>
        <p:nvPicPr>
          <p:cNvPr id="20" name="Content Placeholder 19" descr="Cover of All The Hidden Monsters by Amie Jordan ">
            <a:extLst>
              <a:ext uri="{FF2B5EF4-FFF2-40B4-BE49-F238E27FC236}">
                <a16:creationId xmlns:a16="http://schemas.microsoft.com/office/drawing/2014/main" id="{8E7F2CD3-70F7-C590-3CBC-BEEA0EB04501}"/>
              </a:ext>
            </a:extLst>
          </p:cNvPr>
          <p:cNvPicPr>
            <a:picLocks noGrp="1" noChangeAspect="1"/>
          </p:cNvPicPr>
          <p:nvPr>
            <p:ph sz="half" idx="2"/>
          </p:nvPr>
        </p:nvPicPr>
        <p:blipFill>
          <a:blip r:embed="rId4"/>
          <a:srcRect/>
          <a:stretch/>
        </p:blipFill>
        <p:spPr>
          <a:xfrm>
            <a:off x="1403648" y="975383"/>
            <a:ext cx="2853288" cy="4433887"/>
          </a:xfrm>
        </p:spPr>
      </p:pic>
      <p:sp>
        <p:nvSpPr>
          <p:cNvPr id="5" name="Text Placeholder 4">
            <a:extLst>
              <a:ext uri="{FF2B5EF4-FFF2-40B4-BE49-F238E27FC236}">
                <a16:creationId xmlns:a16="http://schemas.microsoft.com/office/drawing/2014/main" id="{0148C1E4-1DEF-04C6-3CE7-CEFD19C2D0FF}"/>
              </a:ext>
            </a:extLst>
          </p:cNvPr>
          <p:cNvSpPr>
            <a:spLocks noGrp="1"/>
          </p:cNvSpPr>
          <p:nvPr>
            <p:ph type="body" sz="quarter" idx="12"/>
          </p:nvPr>
        </p:nvSpPr>
        <p:spPr>
          <a:xfrm>
            <a:off x="1416108" y="5476496"/>
            <a:ext cx="2851536" cy="598487"/>
          </a:xfrm>
        </p:spPr>
        <p:txBody>
          <a:bodyPr/>
          <a:lstStyle/>
          <a:p>
            <a:pPr marL="0" indent="0" algn="ctr">
              <a:buNone/>
            </a:pPr>
            <a:r>
              <a:rPr lang="en-GB" b="1" dirty="0"/>
              <a:t>S2+</a:t>
            </a:r>
          </a:p>
        </p:txBody>
      </p:sp>
      <p:pic>
        <p:nvPicPr>
          <p:cNvPr id="26" name="Content Placeholder 25" descr="Cover of Wild East by Ashley Hickson-Lovence ">
            <a:extLst>
              <a:ext uri="{FF2B5EF4-FFF2-40B4-BE49-F238E27FC236}">
                <a16:creationId xmlns:a16="http://schemas.microsoft.com/office/drawing/2014/main" id="{170F864A-E0F2-68D1-1024-2EA709F8D842}"/>
              </a:ext>
            </a:extLst>
          </p:cNvPr>
          <p:cNvPicPr>
            <a:picLocks noGrp="1" noChangeAspect="1"/>
          </p:cNvPicPr>
          <p:nvPr>
            <p:ph sz="quarter" idx="10"/>
          </p:nvPr>
        </p:nvPicPr>
        <p:blipFill>
          <a:blip r:embed="rId5"/>
          <a:srcRect/>
          <a:stretch/>
        </p:blipFill>
        <p:spPr>
          <a:xfrm>
            <a:off x="4788024" y="980728"/>
            <a:ext cx="2853288" cy="4428542"/>
          </a:xfrm>
        </p:spPr>
      </p:pic>
      <p:sp>
        <p:nvSpPr>
          <p:cNvPr id="12" name="Text Placeholder 11">
            <a:extLst>
              <a:ext uri="{FF2B5EF4-FFF2-40B4-BE49-F238E27FC236}">
                <a16:creationId xmlns:a16="http://schemas.microsoft.com/office/drawing/2014/main" id="{DA31153E-7F90-AECC-6792-B21B45F76AA7}"/>
              </a:ext>
            </a:extLst>
          </p:cNvPr>
          <p:cNvSpPr>
            <a:spLocks noGrp="1"/>
          </p:cNvSpPr>
          <p:nvPr>
            <p:ph type="body" sz="quarter" idx="14"/>
          </p:nvPr>
        </p:nvSpPr>
        <p:spPr>
          <a:xfrm>
            <a:off x="4716016" y="5494808"/>
            <a:ext cx="2853287" cy="598488"/>
          </a:xfrm>
        </p:spPr>
        <p:txBody>
          <a:bodyPr/>
          <a:lstStyle/>
          <a:p>
            <a:pPr marL="0" indent="0" algn="ctr">
              <a:buNone/>
            </a:pPr>
            <a:r>
              <a:rPr lang="en-GB" b="1" dirty="0"/>
              <a:t>S1+</a:t>
            </a:r>
          </a:p>
        </p:txBody>
      </p:sp>
      <p:sp>
        <p:nvSpPr>
          <p:cNvPr id="10" name="TextBox 9">
            <a:extLst>
              <a:ext uri="{FF2B5EF4-FFF2-40B4-BE49-F238E27FC236}">
                <a16:creationId xmlns:a16="http://schemas.microsoft.com/office/drawing/2014/main" id="{ABA700CD-5CE9-1D55-8679-EA9184104C6A}"/>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A6D5EDA4-370B-BC11-24D1-0A282AC3918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08670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922114"/>
          </a:xfrm>
        </p:spPr>
        <p:txBody>
          <a:bodyPr anchor="t" anchorCtr="0"/>
          <a:lstStyle/>
          <a:p>
            <a:pPr algn="l"/>
            <a:r>
              <a:rPr lang="en-US" b="1" dirty="0">
                <a:latin typeface="Arial" panose="020B0604020202020204" pitchFamily="34" charset="0"/>
                <a:cs typeface="Arial" panose="020B0604020202020204" pitchFamily="34" charset="0"/>
              </a:rPr>
              <a:t>How to use this PowerPoint</a:t>
            </a:r>
          </a:p>
        </p:txBody>
      </p:sp>
      <p:sp>
        <p:nvSpPr>
          <p:cNvPr id="9" name="Vertical Text Placeholder 8"/>
          <p:cNvSpPr>
            <a:spLocks noGrp="1"/>
          </p:cNvSpPr>
          <p:nvPr>
            <p:ph type="body" orient="vert" idx="1"/>
          </p:nvPr>
        </p:nvSpPr>
        <p:spPr>
          <a:xfrm>
            <a:off x="457200" y="1052736"/>
            <a:ext cx="8229600" cy="3456384"/>
          </a:xfrm>
        </p:spPr>
        <p:txBody>
          <a:bodyPr vert="horz">
            <a:normAutofit/>
          </a:bodyPr>
          <a:lstStyle/>
          <a:p>
            <a:pPr marL="0" indent="0">
              <a:buNone/>
            </a:pPr>
            <a:r>
              <a:rPr lang="en-US" sz="2400" dirty="0">
                <a:latin typeface="Arial" panose="020B0604020202020204" pitchFamily="34" charset="0"/>
                <a:cs typeface="Arial" panose="020B0604020202020204" pitchFamily="34" charset="0"/>
              </a:rPr>
              <a:t>This PowerPoint version of the Book Discovery Guide (Issue 6) allows you to share the guide with your colleagues.</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Each slide will contain the covers and, where applicable, age ratings of the books.</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“Notes” at the bottom of your window to read the blurbs of each book.</a:t>
            </a:r>
            <a:endParaRPr lang="en-US" sz="2400" dirty="0">
              <a:latin typeface="Helvetica Neue"/>
            </a:endParaRPr>
          </a:p>
          <a:p>
            <a:pPr marL="0" indent="0">
              <a:buNone/>
            </a:pPr>
            <a:endParaRPr lang="en-US" sz="2400" dirty="0">
              <a:latin typeface="Helvetica Neue"/>
            </a:endParaRPr>
          </a:p>
        </p:txBody>
      </p:sp>
      <p:pic>
        <p:nvPicPr>
          <p:cNvPr id="2" name="Picture 1">
            <a:extLst>
              <a:ext uri="{FF2B5EF4-FFF2-40B4-BE49-F238E27FC236}">
                <a16:creationId xmlns:a16="http://schemas.microsoft.com/office/drawing/2014/main" id="{BE7C2ED5-751F-E712-BAD9-FCFE284DACE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rcRect t="12316"/>
          <a:stretch/>
        </p:blipFill>
        <p:spPr>
          <a:xfrm>
            <a:off x="2681257" y="4643597"/>
            <a:ext cx="4160764" cy="1597610"/>
          </a:xfrm>
          <a:prstGeom prst="rect">
            <a:avLst/>
          </a:prstGeom>
          <a:ln w="28575">
            <a:solidFill>
              <a:schemeClr val="tx1"/>
            </a:solidFill>
          </a:ln>
        </p:spPr>
      </p:pic>
      <p:sp>
        <p:nvSpPr>
          <p:cNvPr id="3" name="Arrow: Right 2">
            <a:extLst>
              <a:ext uri="{FF2B5EF4-FFF2-40B4-BE49-F238E27FC236}">
                <a16:creationId xmlns:a16="http://schemas.microsoft.com/office/drawing/2014/main" id="{23430543-0F20-7BF8-D74E-E9AC0A1AD4AB}"/>
              </a:ext>
              <a:ext uri="{C183D7F6-B498-43B3-948B-1728B52AA6E4}">
                <adec:decorative xmlns:adec="http://schemas.microsoft.com/office/drawing/2017/decorative" val="1"/>
              </a:ext>
            </a:extLst>
          </p:cNvPr>
          <p:cNvSpPr/>
          <p:nvPr/>
        </p:nvSpPr>
        <p:spPr>
          <a:xfrm>
            <a:off x="2346309" y="5985163"/>
            <a:ext cx="1008112" cy="360040"/>
          </a:xfrm>
          <a:prstGeom prst="rightArrow">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998987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a:extLst>
            <a:ext uri="{FF2B5EF4-FFF2-40B4-BE49-F238E27FC236}">
              <a16:creationId xmlns:a16="http://schemas.microsoft.com/office/drawing/2014/main" id="{C345EA85-15F8-19C7-1F05-BFD8FBA7EAA2}"/>
            </a:ext>
          </a:extLst>
        </p:cNvPr>
        <p:cNvGrpSpPr/>
        <p:nvPr/>
      </p:nvGrpSpPr>
      <p:grpSpPr>
        <a:xfrm>
          <a:off x="0" y="0"/>
          <a:ext cx="0" cy="0"/>
          <a:chOff x="0" y="0"/>
          <a:chExt cx="0" cy="0"/>
        </a:xfrm>
      </p:grpSpPr>
      <p:pic>
        <p:nvPicPr>
          <p:cNvPr id="5122" name="Picture 2" descr="Reading Schools logo">
            <a:extLst>
              <a:ext uri="{FF2B5EF4-FFF2-40B4-BE49-F238E27FC236}">
                <a16:creationId xmlns:a16="http://schemas.microsoft.com/office/drawing/2014/main" id="{65F484CD-D2AB-B0FB-8F9C-9954452F5D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795" y="454857"/>
            <a:ext cx="1510436" cy="55130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7">
            <a:extLst>
              <a:ext uri="{FF2B5EF4-FFF2-40B4-BE49-F238E27FC236}">
                <a16:creationId xmlns:a16="http://schemas.microsoft.com/office/drawing/2014/main" id="{9171EDA5-F314-0AF0-2D7F-C8B5AC4CE6CE}"/>
              </a:ext>
            </a:extLst>
          </p:cNvPr>
          <p:cNvSpPr>
            <a:spLocks noGrp="1"/>
          </p:cNvSpPr>
          <p:nvPr>
            <p:ph type="title"/>
          </p:nvPr>
        </p:nvSpPr>
        <p:spPr>
          <a:xfrm>
            <a:off x="1979712" y="274637"/>
            <a:ext cx="6707088" cy="1097911"/>
          </a:xfrm>
        </p:spPr>
        <p:txBody>
          <a:bodyPr anchor="t" anchorCtr="0">
            <a:noAutofit/>
          </a:bodyPr>
          <a:lstStyle/>
          <a:p>
            <a:pPr algn="l"/>
            <a:r>
              <a:rPr lang="en-US" sz="2800" b="1" dirty="0">
                <a:latin typeface="Arial" panose="020B0604020202020204" pitchFamily="34" charset="0"/>
                <a:cs typeface="Arial" panose="020B0604020202020204" pitchFamily="34" charset="0"/>
              </a:rPr>
              <a:t>Recommendations from schools: Firth Primary School in Orkney (1)</a:t>
            </a:r>
            <a:br>
              <a:rPr lang="en-US"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pic>
        <p:nvPicPr>
          <p:cNvPr id="18" name="Content Placeholder 17" descr="Cover of My Kingdom of Darkness: A Branches Book (Pets Rule #1) by Susan Tan ">
            <a:extLst>
              <a:ext uri="{FF2B5EF4-FFF2-40B4-BE49-F238E27FC236}">
                <a16:creationId xmlns:a16="http://schemas.microsoft.com/office/drawing/2014/main" id="{4678D43E-8C44-6F8F-E2A6-9699C6D0DEED}"/>
              </a:ext>
            </a:extLst>
          </p:cNvPr>
          <p:cNvPicPr>
            <a:picLocks noGrp="1" noChangeAspect="1"/>
          </p:cNvPicPr>
          <p:nvPr>
            <p:ph sz="half" idx="2"/>
          </p:nvPr>
        </p:nvPicPr>
        <p:blipFill>
          <a:blip r:embed="rId5"/>
          <a:srcRect/>
          <a:stretch/>
        </p:blipFill>
        <p:spPr>
          <a:xfrm>
            <a:off x="457200" y="1567437"/>
            <a:ext cx="2592388" cy="3886638"/>
          </a:xfrm>
        </p:spPr>
      </p:pic>
      <p:sp>
        <p:nvSpPr>
          <p:cNvPr id="5" name="Text Placeholder 4">
            <a:extLst>
              <a:ext uri="{FF2B5EF4-FFF2-40B4-BE49-F238E27FC236}">
                <a16:creationId xmlns:a16="http://schemas.microsoft.com/office/drawing/2014/main" id="{A38B6D15-195F-52E9-D882-A52A48F04F63}"/>
              </a:ext>
            </a:extLst>
          </p:cNvPr>
          <p:cNvSpPr>
            <a:spLocks noGrp="1"/>
          </p:cNvSpPr>
          <p:nvPr>
            <p:ph type="body" sz="quarter" idx="12"/>
          </p:nvPr>
        </p:nvSpPr>
        <p:spPr>
          <a:xfrm>
            <a:off x="413603" y="5529001"/>
            <a:ext cx="2614081" cy="598487"/>
          </a:xfrm>
        </p:spPr>
        <p:txBody>
          <a:bodyPr/>
          <a:lstStyle/>
          <a:p>
            <a:pPr marL="0" indent="0" algn="ctr">
              <a:buNone/>
            </a:pPr>
            <a:r>
              <a:rPr lang="en-GB" b="1" dirty="0"/>
              <a:t>P3+</a:t>
            </a:r>
          </a:p>
        </p:txBody>
      </p:sp>
      <p:pic>
        <p:nvPicPr>
          <p:cNvPr id="20" name="Content Placeholder 19" descr="Cover of Football Superstars: Messi Rules by Simon Mugford and Dan Green ">
            <a:extLst>
              <a:ext uri="{FF2B5EF4-FFF2-40B4-BE49-F238E27FC236}">
                <a16:creationId xmlns:a16="http://schemas.microsoft.com/office/drawing/2014/main" id="{009A4DBF-6356-501B-B8DD-532B1D0BBC5A}"/>
              </a:ext>
            </a:extLst>
          </p:cNvPr>
          <p:cNvPicPr>
            <a:picLocks noGrp="1" noChangeAspect="1"/>
          </p:cNvPicPr>
          <p:nvPr>
            <p:ph sz="quarter" idx="10"/>
          </p:nvPr>
        </p:nvPicPr>
        <p:blipFill>
          <a:blip r:embed="rId6"/>
          <a:srcRect/>
          <a:stretch/>
        </p:blipFill>
        <p:spPr>
          <a:xfrm>
            <a:off x="3283880" y="1535113"/>
            <a:ext cx="2576239" cy="3951287"/>
          </a:xfrm>
        </p:spPr>
      </p:pic>
      <p:sp>
        <p:nvSpPr>
          <p:cNvPr id="6" name="Text Placeholder 5">
            <a:extLst>
              <a:ext uri="{FF2B5EF4-FFF2-40B4-BE49-F238E27FC236}">
                <a16:creationId xmlns:a16="http://schemas.microsoft.com/office/drawing/2014/main" id="{411F53C7-1253-CB94-6DF8-C568BCB6E82F}"/>
              </a:ext>
            </a:extLst>
          </p:cNvPr>
          <p:cNvSpPr>
            <a:spLocks noGrp="1"/>
          </p:cNvSpPr>
          <p:nvPr>
            <p:ph type="body" sz="quarter" idx="13"/>
          </p:nvPr>
        </p:nvSpPr>
        <p:spPr>
          <a:xfrm>
            <a:off x="3276600" y="5513779"/>
            <a:ext cx="2590800" cy="598488"/>
          </a:xfrm>
        </p:spPr>
        <p:txBody>
          <a:bodyPr/>
          <a:lstStyle/>
          <a:p>
            <a:pPr marL="0" indent="0" algn="ctr">
              <a:buNone/>
            </a:pPr>
            <a:r>
              <a:rPr lang="en-GB" b="1" dirty="0"/>
              <a:t>P3+</a:t>
            </a:r>
          </a:p>
        </p:txBody>
      </p:sp>
      <p:pic>
        <p:nvPicPr>
          <p:cNvPr id="22" name="Content Placeholder 21" descr="Cover of Flember: The Secret Book by Jamie Smart ">
            <a:extLst>
              <a:ext uri="{FF2B5EF4-FFF2-40B4-BE49-F238E27FC236}">
                <a16:creationId xmlns:a16="http://schemas.microsoft.com/office/drawing/2014/main" id="{2945A8E9-BC1C-B82D-5670-0B5EB3B3CAB4}"/>
              </a:ext>
            </a:extLst>
          </p:cNvPr>
          <p:cNvPicPr>
            <a:picLocks noGrp="1" noChangeAspect="1"/>
          </p:cNvPicPr>
          <p:nvPr>
            <p:ph sz="quarter" idx="11"/>
          </p:nvPr>
        </p:nvPicPr>
        <p:blipFill>
          <a:blip r:embed="rId7"/>
          <a:srcRect/>
          <a:stretch/>
        </p:blipFill>
        <p:spPr>
          <a:xfrm>
            <a:off x="6115187" y="1535113"/>
            <a:ext cx="2417253" cy="3707443"/>
          </a:xfrm>
        </p:spPr>
      </p:pic>
      <p:sp>
        <p:nvSpPr>
          <p:cNvPr id="12" name="Text Placeholder 11">
            <a:extLst>
              <a:ext uri="{FF2B5EF4-FFF2-40B4-BE49-F238E27FC236}">
                <a16:creationId xmlns:a16="http://schemas.microsoft.com/office/drawing/2014/main" id="{3B857E2D-A7BD-3119-D9EF-0F8A2AE173FF}"/>
              </a:ext>
            </a:extLst>
          </p:cNvPr>
          <p:cNvSpPr>
            <a:spLocks noGrp="1"/>
          </p:cNvSpPr>
          <p:nvPr>
            <p:ph type="body" sz="quarter" idx="14"/>
          </p:nvPr>
        </p:nvSpPr>
        <p:spPr>
          <a:xfrm>
            <a:off x="6063779" y="5468753"/>
            <a:ext cx="2509837" cy="598488"/>
          </a:xfrm>
        </p:spPr>
        <p:txBody>
          <a:bodyPr/>
          <a:lstStyle/>
          <a:p>
            <a:pPr marL="0" indent="0" algn="ctr">
              <a:buNone/>
            </a:pPr>
            <a:r>
              <a:rPr lang="en-GB" b="1" dirty="0"/>
              <a:t>P4+</a:t>
            </a:r>
          </a:p>
        </p:txBody>
      </p:sp>
      <p:sp>
        <p:nvSpPr>
          <p:cNvPr id="10" name="TextBox 9">
            <a:extLst>
              <a:ext uri="{FF2B5EF4-FFF2-40B4-BE49-F238E27FC236}">
                <a16:creationId xmlns:a16="http://schemas.microsoft.com/office/drawing/2014/main" id="{42CA841B-EF9C-AA2E-D744-B159FE4052C1}"/>
              </a:ext>
              <a:ext uri="{C183D7F6-B498-43B3-948B-1728B52AA6E4}">
                <adec:decorative xmlns:adec="http://schemas.microsoft.com/office/drawing/2017/decorative" val="0"/>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B1D31EF1-58F6-A6A3-B6BB-C6BEFC0BED3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956275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a:extLst>
            <a:ext uri="{FF2B5EF4-FFF2-40B4-BE49-F238E27FC236}">
              <a16:creationId xmlns:a16="http://schemas.microsoft.com/office/drawing/2014/main" id="{C814333A-5AEB-3A07-C3AC-5A1ECB8EDA27}"/>
            </a:ext>
          </a:extLst>
        </p:cNvPr>
        <p:cNvGrpSpPr/>
        <p:nvPr/>
      </p:nvGrpSpPr>
      <p:grpSpPr>
        <a:xfrm>
          <a:off x="0" y="0"/>
          <a:ext cx="0" cy="0"/>
          <a:chOff x="0" y="0"/>
          <a:chExt cx="0" cy="0"/>
        </a:xfrm>
      </p:grpSpPr>
      <p:pic>
        <p:nvPicPr>
          <p:cNvPr id="5122" name="Picture 2" descr="Reading Schools logo">
            <a:extLst>
              <a:ext uri="{FF2B5EF4-FFF2-40B4-BE49-F238E27FC236}">
                <a16:creationId xmlns:a16="http://schemas.microsoft.com/office/drawing/2014/main" id="{B1BD8076-B564-6216-1590-349BF6C3A2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795" y="454857"/>
            <a:ext cx="1510436" cy="55130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7">
            <a:extLst>
              <a:ext uri="{FF2B5EF4-FFF2-40B4-BE49-F238E27FC236}">
                <a16:creationId xmlns:a16="http://schemas.microsoft.com/office/drawing/2014/main" id="{86977281-5E62-A9AD-D0B1-8810C27BFF8D}"/>
              </a:ext>
            </a:extLst>
          </p:cNvPr>
          <p:cNvSpPr>
            <a:spLocks noGrp="1"/>
          </p:cNvSpPr>
          <p:nvPr>
            <p:ph type="title"/>
          </p:nvPr>
        </p:nvSpPr>
        <p:spPr>
          <a:xfrm>
            <a:off x="1979712" y="274637"/>
            <a:ext cx="6707088" cy="1097911"/>
          </a:xfrm>
        </p:spPr>
        <p:txBody>
          <a:bodyPr anchor="t" anchorCtr="0">
            <a:noAutofit/>
          </a:bodyPr>
          <a:lstStyle/>
          <a:p>
            <a:pPr algn="l"/>
            <a:r>
              <a:rPr lang="en-US" sz="2800" b="1" dirty="0">
                <a:latin typeface="Arial" panose="020B0604020202020204" pitchFamily="34" charset="0"/>
                <a:cs typeface="Arial" panose="020B0604020202020204" pitchFamily="34" charset="0"/>
              </a:rPr>
              <a:t>Recommendations from schools: Firth Primary School in Orkney (2)</a:t>
            </a:r>
            <a:br>
              <a:rPr lang="en-US"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pic>
        <p:nvPicPr>
          <p:cNvPr id="18" name="Content Placeholder 17" descr="Cover of The Bad Guys by Aaron Blabey ">
            <a:extLst>
              <a:ext uri="{FF2B5EF4-FFF2-40B4-BE49-F238E27FC236}">
                <a16:creationId xmlns:a16="http://schemas.microsoft.com/office/drawing/2014/main" id="{20A085F9-F4A4-7478-D2DF-1A11A4E527EF}"/>
              </a:ext>
            </a:extLst>
          </p:cNvPr>
          <p:cNvPicPr>
            <a:picLocks noGrp="1" noChangeAspect="1"/>
          </p:cNvPicPr>
          <p:nvPr>
            <p:ph sz="half" idx="2"/>
          </p:nvPr>
        </p:nvPicPr>
        <p:blipFill>
          <a:blip r:embed="rId5"/>
          <a:srcRect/>
          <a:stretch/>
        </p:blipFill>
        <p:spPr>
          <a:xfrm>
            <a:off x="457200" y="1567437"/>
            <a:ext cx="2592388" cy="3886638"/>
          </a:xfrm>
        </p:spPr>
      </p:pic>
      <p:sp>
        <p:nvSpPr>
          <p:cNvPr id="5" name="Text Placeholder 4">
            <a:extLst>
              <a:ext uri="{FF2B5EF4-FFF2-40B4-BE49-F238E27FC236}">
                <a16:creationId xmlns:a16="http://schemas.microsoft.com/office/drawing/2014/main" id="{F805A48F-2638-C3D6-9496-61FA8D1151EE}"/>
              </a:ext>
            </a:extLst>
          </p:cNvPr>
          <p:cNvSpPr>
            <a:spLocks noGrp="1"/>
          </p:cNvSpPr>
          <p:nvPr>
            <p:ph type="body" sz="quarter" idx="12"/>
          </p:nvPr>
        </p:nvSpPr>
        <p:spPr>
          <a:xfrm>
            <a:off x="413603" y="5529001"/>
            <a:ext cx="2614081" cy="598487"/>
          </a:xfrm>
        </p:spPr>
        <p:txBody>
          <a:bodyPr/>
          <a:lstStyle/>
          <a:p>
            <a:pPr marL="0" indent="0" algn="ctr">
              <a:buNone/>
            </a:pPr>
            <a:r>
              <a:rPr lang="en-GB" b="1" dirty="0"/>
              <a:t>P4+</a:t>
            </a:r>
          </a:p>
        </p:txBody>
      </p:sp>
      <p:pic>
        <p:nvPicPr>
          <p:cNvPr id="20" name="Content Placeholder 19" descr="Cover of Amulet: The Stonekeeper by Kazu Kibuishi ">
            <a:extLst>
              <a:ext uri="{FF2B5EF4-FFF2-40B4-BE49-F238E27FC236}">
                <a16:creationId xmlns:a16="http://schemas.microsoft.com/office/drawing/2014/main" id="{3C9446CD-F373-FDCF-3663-34643B8C5520}"/>
              </a:ext>
            </a:extLst>
          </p:cNvPr>
          <p:cNvPicPr>
            <a:picLocks noGrp="1" noChangeAspect="1"/>
          </p:cNvPicPr>
          <p:nvPr>
            <p:ph sz="quarter" idx="10"/>
          </p:nvPr>
        </p:nvPicPr>
        <p:blipFill>
          <a:blip r:embed="rId6"/>
          <a:srcRect/>
          <a:stretch/>
        </p:blipFill>
        <p:spPr>
          <a:xfrm>
            <a:off x="3283880" y="1535113"/>
            <a:ext cx="2576239" cy="3951287"/>
          </a:xfrm>
        </p:spPr>
      </p:pic>
      <p:sp>
        <p:nvSpPr>
          <p:cNvPr id="6" name="Text Placeholder 5">
            <a:extLst>
              <a:ext uri="{FF2B5EF4-FFF2-40B4-BE49-F238E27FC236}">
                <a16:creationId xmlns:a16="http://schemas.microsoft.com/office/drawing/2014/main" id="{163EDB6F-958F-3497-DCCD-8A2FCE36821F}"/>
              </a:ext>
            </a:extLst>
          </p:cNvPr>
          <p:cNvSpPr>
            <a:spLocks noGrp="1"/>
          </p:cNvSpPr>
          <p:nvPr>
            <p:ph type="body" sz="quarter" idx="13"/>
          </p:nvPr>
        </p:nvSpPr>
        <p:spPr>
          <a:xfrm>
            <a:off x="3276600" y="5513779"/>
            <a:ext cx="2590800" cy="598488"/>
          </a:xfrm>
        </p:spPr>
        <p:txBody>
          <a:bodyPr/>
          <a:lstStyle/>
          <a:p>
            <a:pPr marL="0" indent="0" algn="ctr">
              <a:buNone/>
            </a:pPr>
            <a:r>
              <a:rPr lang="en-GB" b="1" dirty="0"/>
              <a:t>P5+</a:t>
            </a:r>
          </a:p>
        </p:txBody>
      </p:sp>
      <p:pic>
        <p:nvPicPr>
          <p:cNvPr id="22" name="Content Placeholder 21" descr="Cover of Stan Stinky by Hannah Shaw ">
            <a:extLst>
              <a:ext uri="{FF2B5EF4-FFF2-40B4-BE49-F238E27FC236}">
                <a16:creationId xmlns:a16="http://schemas.microsoft.com/office/drawing/2014/main" id="{F322CD4E-EBDB-6FF9-40E5-27F44AE662AC}"/>
              </a:ext>
            </a:extLst>
          </p:cNvPr>
          <p:cNvPicPr>
            <a:picLocks noGrp="1" noChangeAspect="1"/>
          </p:cNvPicPr>
          <p:nvPr>
            <p:ph sz="quarter" idx="11"/>
          </p:nvPr>
        </p:nvPicPr>
        <p:blipFill>
          <a:blip r:embed="rId7"/>
          <a:srcRect/>
          <a:stretch/>
        </p:blipFill>
        <p:spPr>
          <a:xfrm>
            <a:off x="6115187" y="1535113"/>
            <a:ext cx="2417253" cy="3707443"/>
          </a:xfrm>
        </p:spPr>
      </p:pic>
      <p:sp>
        <p:nvSpPr>
          <p:cNvPr id="12" name="Text Placeholder 11">
            <a:extLst>
              <a:ext uri="{FF2B5EF4-FFF2-40B4-BE49-F238E27FC236}">
                <a16:creationId xmlns:a16="http://schemas.microsoft.com/office/drawing/2014/main" id="{36AB06C5-6FAD-B5EE-8A7D-0CEF26FE6E5D}"/>
              </a:ext>
            </a:extLst>
          </p:cNvPr>
          <p:cNvSpPr>
            <a:spLocks noGrp="1"/>
          </p:cNvSpPr>
          <p:nvPr>
            <p:ph type="body" sz="quarter" idx="14"/>
          </p:nvPr>
        </p:nvSpPr>
        <p:spPr>
          <a:xfrm>
            <a:off x="6063779" y="5468753"/>
            <a:ext cx="2509837" cy="598488"/>
          </a:xfrm>
        </p:spPr>
        <p:txBody>
          <a:bodyPr/>
          <a:lstStyle/>
          <a:p>
            <a:pPr marL="0" indent="0" algn="ctr">
              <a:buNone/>
            </a:pPr>
            <a:r>
              <a:rPr lang="en-GB" b="1" dirty="0"/>
              <a:t>P5+</a:t>
            </a:r>
          </a:p>
        </p:txBody>
      </p:sp>
      <p:sp>
        <p:nvSpPr>
          <p:cNvPr id="10" name="TextBox 9">
            <a:extLst>
              <a:ext uri="{FF2B5EF4-FFF2-40B4-BE49-F238E27FC236}">
                <a16:creationId xmlns:a16="http://schemas.microsoft.com/office/drawing/2014/main" id="{E30D892C-0DE3-43DD-AFE3-B3FFC95DA1EA}"/>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02C79F03-DD66-3A85-ED10-C186BE3B17C5}"/>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762169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a:extLst>
            <a:ext uri="{FF2B5EF4-FFF2-40B4-BE49-F238E27FC236}">
              <a16:creationId xmlns:a16="http://schemas.microsoft.com/office/drawing/2014/main" id="{50D3F1F3-FCE9-153F-E1BD-2A58E717498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DB9CB6C-5FBE-00C8-A766-D346D914B467}"/>
              </a:ext>
            </a:extLst>
          </p:cNvPr>
          <p:cNvSpPr>
            <a:spLocks noGrp="1"/>
          </p:cNvSpPr>
          <p:nvPr>
            <p:ph type="title"/>
          </p:nvPr>
        </p:nvSpPr>
        <p:spPr>
          <a:xfrm>
            <a:off x="457200" y="274638"/>
            <a:ext cx="8229600" cy="778098"/>
          </a:xfrm>
        </p:spPr>
        <p:txBody>
          <a:bodyPr anchor="t" anchorCtr="0"/>
          <a:lstStyle/>
          <a:p>
            <a:pPr algn="l"/>
            <a:r>
              <a:rPr lang="en-US" sz="3600" b="1" dirty="0">
                <a:latin typeface="Arial" panose="020B0604020202020204" pitchFamily="34" charset="0"/>
                <a:cs typeface="Arial" panose="020B0604020202020204" pitchFamily="34" charset="0"/>
              </a:rPr>
              <a:t>For more recommendations</a:t>
            </a:r>
          </a:p>
        </p:txBody>
      </p:sp>
      <p:sp>
        <p:nvSpPr>
          <p:cNvPr id="9" name="Vertical Text Placeholder 8">
            <a:extLst>
              <a:ext uri="{FF2B5EF4-FFF2-40B4-BE49-F238E27FC236}">
                <a16:creationId xmlns:a16="http://schemas.microsoft.com/office/drawing/2014/main" id="{706876B1-F89A-B2C1-2C22-F0F0453D943C}"/>
              </a:ext>
            </a:extLst>
          </p:cNvPr>
          <p:cNvSpPr>
            <a:spLocks noGrp="1"/>
          </p:cNvSpPr>
          <p:nvPr>
            <p:ph type="body" orient="vert" idx="1"/>
          </p:nvPr>
        </p:nvSpPr>
        <p:spPr>
          <a:xfrm>
            <a:off x="457200" y="1052735"/>
            <a:ext cx="8229600" cy="4608513"/>
          </a:xfrm>
        </p:spPr>
        <p:txBody>
          <a:bodyPr vert="horz">
            <a:normAutofit fontScale="92500" lnSpcReduction="20000"/>
          </a:bodyPr>
          <a:lstStyle/>
          <a:p>
            <a:r>
              <a:rPr lang="en-US" sz="2800" dirty="0">
                <a:latin typeface="Arial" panose="020B0604020202020204" pitchFamily="34" charset="0"/>
                <a:cs typeface="Arial" panose="020B0604020202020204" pitchFamily="34" charset="0"/>
              </a:rPr>
              <a:t>Download our free </a:t>
            </a:r>
            <a:r>
              <a:rPr lang="en-US" sz="2800" dirty="0">
                <a:latin typeface="Arial" panose="020B0604020202020204" pitchFamily="34" charset="0"/>
                <a:cs typeface="Arial" panose="020B0604020202020204" pitchFamily="34" charset="0"/>
                <a:hlinkClick r:id="rId4"/>
              </a:rPr>
              <a:t>Bookzilla</a:t>
            </a:r>
            <a:r>
              <a:rPr lang="en-US" sz="2800" dirty="0">
                <a:latin typeface="Arial" panose="020B0604020202020204" pitchFamily="34" charset="0"/>
                <a:cs typeface="Arial" panose="020B0604020202020204" pitchFamily="34" charset="0"/>
              </a:rPr>
              <a:t> app to find book recommendations, challenges and dares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Browse the </a:t>
            </a:r>
            <a:r>
              <a:rPr lang="en-US" sz="2800" dirty="0">
                <a:latin typeface="Arial" panose="020B0604020202020204" pitchFamily="34" charset="0"/>
                <a:cs typeface="Arial" panose="020B0604020202020204" pitchFamily="34" charset="0"/>
                <a:hlinkClick r:id="rId5"/>
              </a:rPr>
              <a:t>Book lists </a:t>
            </a:r>
            <a:r>
              <a:rPr lang="en-US" sz="2800" dirty="0">
                <a:latin typeface="Arial" panose="020B0604020202020204" pitchFamily="34" charset="0"/>
                <a:cs typeface="Arial" panose="020B0604020202020204" pitchFamily="34" charset="0"/>
              </a:rPr>
              <a:t>on our website, which you can filter by age, topic and genre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Enter our </a:t>
            </a:r>
            <a:r>
              <a:rPr lang="en-US" sz="2800" dirty="0">
                <a:latin typeface="Arial" panose="020B0604020202020204" pitchFamily="34" charset="0"/>
                <a:cs typeface="Arial" panose="020B0604020202020204" pitchFamily="34" charset="0"/>
                <a:hlinkClick r:id="rId6"/>
              </a:rPr>
              <a:t>Bookzilla Book of the Month competition</a:t>
            </a:r>
            <a:r>
              <a:rPr lang="en-US" sz="2800" dirty="0">
                <a:latin typeface="Arial" panose="020B0604020202020204" pitchFamily="34" charset="0"/>
                <a:cs typeface="Arial" panose="020B0604020202020204" pitchFamily="34" charset="0"/>
              </a:rPr>
              <a:t> to win a copy of our monthly pick</a:t>
            </a:r>
          </a:p>
          <a:p>
            <a:pPr mar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Learn more about </a:t>
            </a:r>
            <a:r>
              <a:rPr lang="en-US" sz="2800" dirty="0">
                <a:latin typeface="Arial" panose="020B0604020202020204" pitchFamily="34" charset="0"/>
                <a:cs typeface="Arial" panose="020B0604020202020204" pitchFamily="34" charset="0"/>
                <a:hlinkClick r:id="rId7"/>
              </a:rPr>
              <a:t>our upcoming CLPL sessions</a:t>
            </a:r>
            <a:r>
              <a:rPr lang="en-US" sz="2800" dirty="0">
                <a:latin typeface="Arial" panose="020B0604020202020204" pitchFamily="34" charset="0"/>
                <a:cs typeface="Arial" panose="020B0604020202020204" pitchFamily="34" charset="0"/>
              </a:rPr>
              <a:t>, including our Book Discovery Sessions, where we share some of our </a:t>
            </a:r>
            <a:r>
              <a:rPr lang="en-US" sz="2800" dirty="0" err="1">
                <a:latin typeface="Arial" panose="020B0604020202020204" pitchFamily="34" charset="0"/>
                <a:cs typeface="Arial" panose="020B0604020202020204" pitchFamily="34" charset="0"/>
              </a:rPr>
              <a:t>favourite</a:t>
            </a:r>
            <a:r>
              <a:rPr lang="en-US" sz="2800" dirty="0">
                <a:latin typeface="Arial" panose="020B0604020202020204" pitchFamily="34" charset="0"/>
                <a:cs typeface="Arial" panose="020B0604020202020204" pitchFamily="34" charset="0"/>
              </a:rPr>
              <a:t> texts on a specific topic</a:t>
            </a:r>
          </a:p>
        </p:txBody>
      </p:sp>
      <p:sp>
        <p:nvSpPr>
          <p:cNvPr id="6" name="TextBox 5">
            <a:extLst>
              <a:ext uri="{FF2B5EF4-FFF2-40B4-BE49-F238E27FC236}">
                <a16:creationId xmlns:a16="http://schemas.microsoft.com/office/drawing/2014/main" id="{6CD4C391-2ED2-DA2F-6F9F-034D5F028091}"/>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FC8C93A0-8130-A7F3-62AE-DF4F57D4190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693147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latin typeface="Arial" panose="020B0604020202020204" pitchFamily="34" charset="0"/>
                <a:cs typeface="Arial" panose="020B0604020202020204" pitchFamily="34" charset="0"/>
              </a:rPr>
              <a:t>Thank you</a:t>
            </a:r>
          </a:p>
        </p:txBody>
      </p:sp>
      <p:sp>
        <p:nvSpPr>
          <p:cNvPr id="3" name="Subtitle 2"/>
          <p:cNvSpPr>
            <a:spLocks noGrp="1"/>
          </p:cNvSpPr>
          <p:nvPr>
            <p:ph type="subTitle" idx="1"/>
          </p:nvPr>
        </p:nvSpPr>
        <p:spPr>
          <a:xfrm>
            <a:off x="1371600" y="3048000"/>
            <a:ext cx="6400800" cy="2209800"/>
          </a:xfrm>
        </p:spPr>
        <p:txBody>
          <a:bodyPr>
            <a:noAutofit/>
          </a:bodyPr>
          <a:lstStyle/>
          <a:p>
            <a:r>
              <a:rPr lang="en-US" sz="2800" dirty="0" err="1">
                <a:solidFill>
                  <a:schemeClr val="bg1"/>
                </a:solidFill>
                <a:latin typeface="Arial" panose="020B0604020202020204" pitchFamily="34" charset="0"/>
                <a:cs typeface="Arial" panose="020B0604020202020204" pitchFamily="34" charset="0"/>
              </a:rPr>
              <a:t>scottishbooktrust.com</a:t>
            </a:r>
            <a:endParaRPr lang="en-US" sz="2800" dirty="0">
              <a:solidFill>
                <a:schemeClr val="bg1"/>
              </a:solidFill>
              <a:latin typeface="Arial" panose="020B0604020202020204" pitchFamily="34"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8C8987D-29C7-4EF0-8382-997CA00CD58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726" y="3653398"/>
            <a:ext cx="1306547" cy="402483"/>
          </a:xfrm>
          <a:prstGeom prst="rect">
            <a:avLst/>
          </a:prstGeom>
        </p:spPr>
      </p:pic>
      <p:sp>
        <p:nvSpPr>
          <p:cNvPr id="12" name="Rectangle 11">
            <a:extLst>
              <a:ext uri="{C183D7F6-B498-43B3-948B-1728B52AA6E4}">
                <adec:decorative xmlns:adec="http://schemas.microsoft.com/office/drawing/2017/decorative" val="1"/>
              </a:ext>
            </a:extLst>
          </p:cNvPr>
          <p:cNvSpPr/>
          <p:nvPr/>
        </p:nvSpPr>
        <p:spPr>
          <a:xfrm>
            <a:off x="381000" y="6172200"/>
            <a:ext cx="4388225" cy="375703"/>
          </a:xfrm>
          <a:prstGeom prst="rect">
            <a:avLst/>
          </a:prstGeom>
        </p:spPr>
        <p:txBody>
          <a:bodyPr wrap="square">
            <a:spAutoFit/>
          </a:bodyPr>
          <a:lstStyle/>
          <a:p>
            <a:r>
              <a:rPr lang="en-GB" sz="900" dirty="0">
                <a:solidFill>
                  <a:schemeClr val="bg1"/>
                </a:solidFill>
                <a:latin typeface="Arial" panose="020B0604020202020204" pitchFamily="34" charset="0"/>
                <a:cs typeface="Arial" panose="020B0604020202020204" pitchFamily="34" charset="0"/>
              </a:rPr>
              <a:t>Scottish Book Trust is a national charity changing lives through reading and writing. Registered company SC184248 | Scottish charity SC027669</a:t>
            </a:r>
            <a:endParaRPr lang="en-GB"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579296" cy="1143000"/>
          </a:xfrm>
        </p:spPr>
        <p:txBody>
          <a:bodyPr anchor="t" anchorCtr="0"/>
          <a:lstStyle/>
          <a:p>
            <a:pPr algn="l"/>
            <a:r>
              <a:rPr lang="en-GB" sz="3800" b="1" dirty="0">
                <a:latin typeface="Arial" panose="020B0604020202020204" pitchFamily="34" charset="0"/>
                <a:cs typeface="Arial" panose="020B0604020202020204" pitchFamily="34" charset="0"/>
              </a:rPr>
              <a:t>What is Book Discovery Guide? (1)</a:t>
            </a:r>
            <a:endParaRPr lang="en-US" sz="3800" b="1" dirty="0">
              <a:latin typeface="Arial" panose="020B0604020202020204" pitchFamily="34" charset="0"/>
              <a:cs typeface="Arial" panose="020B0604020202020204" pitchFamily="34" charset="0"/>
            </a:endParaRPr>
          </a:p>
        </p:txBody>
      </p:sp>
      <p:sp>
        <p:nvSpPr>
          <p:cNvPr id="9" name="Vertical Text Placeholder 8"/>
          <p:cNvSpPr>
            <a:spLocks noGrp="1"/>
          </p:cNvSpPr>
          <p:nvPr>
            <p:ph type="body" orient="vert" idx="1"/>
          </p:nvPr>
        </p:nvSpPr>
        <p:spPr>
          <a:xfrm>
            <a:off x="457200" y="1124744"/>
            <a:ext cx="8229600" cy="3212580"/>
          </a:xfrm>
        </p:spPr>
        <p:txBody>
          <a:bodyPr vert="horz">
            <a:normAutofit/>
          </a:bodyPr>
          <a:lstStyle/>
          <a:p>
            <a:pPr marL="0" indent="0">
              <a:buNone/>
            </a:pPr>
            <a:r>
              <a:rPr lang="en-US" sz="2800" dirty="0">
                <a:latin typeface="Arial" panose="020B0604020202020204" pitchFamily="34" charset="0"/>
                <a:cs typeface="Arial" panose="020B0604020202020204" pitchFamily="34" charset="0"/>
              </a:rPr>
              <a:t>Book Discovery Guide is our guide to help you find high-quality contemporary books for pupils of all ages and reading levels.</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Each issue contains our top picks across themes, staff picks, guest recommendations and responses to frequently asked questions.</a:t>
            </a:r>
          </a:p>
          <a:p>
            <a:pPr marL="0" indent="0">
              <a:buNone/>
            </a:pPr>
            <a:endParaRPr lang="en-US" sz="2800" dirty="0">
              <a:latin typeface="Helvetica Neue"/>
            </a:endParaRPr>
          </a:p>
        </p:txBody>
      </p:sp>
      <p:pic>
        <p:nvPicPr>
          <p:cNvPr id="11" name="Picture 10" descr="Discussion guide icon. This will appear next to texts which have a discussion guide available on our website. The link to the discussion guide will be in the notes of the slide.">
            <a:extLst>
              <a:ext uri="{FF2B5EF4-FFF2-40B4-BE49-F238E27FC236}">
                <a16:creationId xmlns:a16="http://schemas.microsoft.com/office/drawing/2014/main" id="{76C21CA3-8D7A-48C2-5DEE-3F94A3948579}"/>
              </a:ext>
            </a:extLst>
          </p:cNvPr>
          <p:cNvPicPr>
            <a:picLocks noChangeAspect="1"/>
          </p:cNvPicPr>
          <p:nvPr/>
        </p:nvPicPr>
        <p:blipFill>
          <a:blip r:embed="rId4"/>
          <a:stretch>
            <a:fillRect/>
          </a:stretch>
        </p:blipFill>
        <p:spPr>
          <a:xfrm>
            <a:off x="701617" y="4502394"/>
            <a:ext cx="1504735" cy="1504735"/>
          </a:xfrm>
          <a:prstGeom prst="rect">
            <a:avLst/>
          </a:prstGeom>
        </p:spPr>
      </p:pic>
      <p:sp>
        <p:nvSpPr>
          <p:cNvPr id="4" name="Vertical Text Placeholder 8">
            <a:extLst>
              <a:ext uri="{FF2B5EF4-FFF2-40B4-BE49-F238E27FC236}">
                <a16:creationId xmlns:a16="http://schemas.microsoft.com/office/drawing/2014/main" id="{31CF67B3-CC7F-B5FC-99D9-C0389F6DBB15}"/>
              </a:ext>
            </a:extLst>
          </p:cNvPr>
          <p:cNvSpPr txBox="1">
            <a:spLocks/>
          </p:cNvSpPr>
          <p:nvPr/>
        </p:nvSpPr>
        <p:spPr>
          <a:xfrm>
            <a:off x="2206352" y="4581128"/>
            <a:ext cx="5612820" cy="1825352"/>
          </a:xfrm>
          <a:prstGeom prst="rect">
            <a:avLst/>
          </a:prstGeom>
        </p:spPr>
        <p:txBody>
          <a:bodyPr vert="horz">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a:latin typeface="Arial" panose="020B0604020202020204" pitchFamily="34" charset="0"/>
                <a:cs typeface="Arial" panose="020B0604020202020204" pitchFamily="34" charset="0"/>
              </a:rPr>
              <a:t>This icon indicates you can find a discussion guide for this title </a:t>
            </a:r>
            <a:r>
              <a:rPr lang="en-US" sz="2800" dirty="0">
                <a:latin typeface="Arial" panose="020B0604020202020204" pitchFamily="34" charset="0"/>
                <a:cs typeface="Arial" panose="020B0604020202020204" pitchFamily="34" charset="0"/>
                <a:hlinkClick r:id="rId5"/>
              </a:rPr>
              <a:t>on our website</a:t>
            </a:r>
            <a:r>
              <a:rPr lang="en-US" sz="2800" dirty="0">
                <a:latin typeface="Arial" panose="020B0604020202020204" pitchFamily="34" charset="0"/>
                <a:cs typeface="Arial" panose="020B0604020202020204" pitchFamily="34" charset="0"/>
              </a:rPr>
              <a:t>.</a:t>
            </a:r>
          </a:p>
          <a:p>
            <a:pPr marL="0" indent="0">
              <a:buFont typeface="Arial"/>
              <a:buNone/>
            </a:pPr>
            <a:endParaRPr lang="en-US" sz="2800" dirty="0">
              <a:latin typeface="Helvetica Neue"/>
            </a:endParaRP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595823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a:extLst>
            <a:ext uri="{FF2B5EF4-FFF2-40B4-BE49-F238E27FC236}">
              <a16:creationId xmlns:a16="http://schemas.microsoft.com/office/drawing/2014/main" id="{908DEF86-89E3-D374-DF0F-EFA7257DC52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1064A79-63B1-3E9E-3FF8-61E5C5D338C1}"/>
              </a:ext>
            </a:extLst>
          </p:cNvPr>
          <p:cNvSpPr>
            <a:spLocks noGrp="1"/>
          </p:cNvSpPr>
          <p:nvPr>
            <p:ph type="title"/>
          </p:nvPr>
        </p:nvSpPr>
        <p:spPr/>
        <p:txBody>
          <a:bodyPr anchor="t" anchorCtr="0"/>
          <a:lstStyle/>
          <a:p>
            <a:pPr algn="l"/>
            <a:r>
              <a:rPr lang="en-GB" sz="3800" b="1" dirty="0">
                <a:latin typeface="Arial" panose="020B0604020202020204" pitchFamily="34" charset="0"/>
                <a:cs typeface="Arial" panose="020B0604020202020204" pitchFamily="34" charset="0"/>
              </a:rPr>
              <a:t>What is Book Discovery Guide? (2)</a:t>
            </a:r>
            <a:endParaRPr lang="en-US" sz="3800" b="1" dirty="0">
              <a:latin typeface="Arial" panose="020B0604020202020204" pitchFamily="34" charset="0"/>
              <a:cs typeface="Arial" panose="020B0604020202020204" pitchFamily="34" charset="0"/>
            </a:endParaRPr>
          </a:p>
        </p:txBody>
      </p:sp>
      <p:sp>
        <p:nvSpPr>
          <p:cNvPr id="9" name="Vertical Text Placeholder 8">
            <a:extLst>
              <a:ext uri="{FF2B5EF4-FFF2-40B4-BE49-F238E27FC236}">
                <a16:creationId xmlns:a16="http://schemas.microsoft.com/office/drawing/2014/main" id="{19157DBB-E88A-9FC8-7460-4159E980FD5C}"/>
              </a:ext>
            </a:extLst>
          </p:cNvPr>
          <p:cNvSpPr>
            <a:spLocks noGrp="1"/>
          </p:cNvSpPr>
          <p:nvPr>
            <p:ph type="body" orient="vert" idx="1"/>
          </p:nvPr>
        </p:nvSpPr>
        <p:spPr>
          <a:xfrm>
            <a:off x="539552" y="1052736"/>
            <a:ext cx="8229600" cy="4752528"/>
          </a:xfrm>
        </p:spPr>
        <p:txBody>
          <a:bodyPr vert="horz">
            <a:normAutofit/>
          </a:bodyPr>
          <a:lstStyle/>
          <a:p>
            <a:pPr marL="0" indent="0">
              <a:buNone/>
            </a:pPr>
            <a:r>
              <a:rPr lang="en-GB" sz="2800" dirty="0">
                <a:latin typeface="Arial" panose="020B0604020202020204" pitchFamily="34" charset="0"/>
                <a:cs typeface="Arial" panose="020B0604020202020204" pitchFamily="34" charset="0"/>
              </a:rPr>
              <a:t>With all of our resources, we highly recommend that you read the book before using it with your class and use your best judgement on whether teaching about this topic is appropriate for the children in your class.</a:t>
            </a:r>
            <a:endParaRPr lang="en-US" sz="2800" dirty="0">
              <a:latin typeface="Arial" panose="020B0604020202020204" pitchFamily="34" charset="0"/>
              <a:cs typeface="Arial" panose="020B0604020202020204" pitchFamily="34" charset="0"/>
            </a:endParaRPr>
          </a:p>
          <a:p>
            <a:pPr marL="0" indent="0">
              <a:buNone/>
            </a:pPr>
            <a:br>
              <a:rPr lang="en-US" sz="2800" dirty="0">
                <a:latin typeface="Helvetica Neue"/>
              </a:rPr>
            </a:br>
            <a:r>
              <a:rPr lang="en-US" sz="2800" dirty="0">
                <a:latin typeface="Helvetica Neue"/>
              </a:rPr>
              <a:t>Please see the Notes section of each slide for any content warnings.</a:t>
            </a:r>
          </a:p>
        </p:txBody>
      </p:sp>
      <p:sp>
        <p:nvSpPr>
          <p:cNvPr id="6" name="TextBox 5">
            <a:extLst>
              <a:ext uri="{FF2B5EF4-FFF2-40B4-BE49-F238E27FC236}">
                <a16:creationId xmlns:a16="http://schemas.microsoft.com/office/drawing/2014/main" id="{F0537617-BF02-CB69-02C7-A6BC603EFD51}"/>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FF2B5EF4-FFF2-40B4-BE49-F238E27FC236}">
                <a16:creationId xmlns:a16="http://schemas.microsoft.com/office/drawing/2014/main" id="{4A77E58C-D7A9-25EE-3693-AA726BD8053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41209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US" sz="3200" b="1" dirty="0">
                <a:latin typeface="Arial" panose="020B0604020202020204" pitchFamily="34" charset="0"/>
                <a:cs typeface="Arial" panose="020B0604020202020204" pitchFamily="34" charset="0"/>
              </a:rPr>
              <a:t>The importance of using contemporary books in your classroom:</a:t>
            </a:r>
          </a:p>
        </p:txBody>
      </p:sp>
      <p:sp>
        <p:nvSpPr>
          <p:cNvPr id="9" name="Vertical Text Placeholder 8"/>
          <p:cNvSpPr>
            <a:spLocks noGrp="1"/>
          </p:cNvSpPr>
          <p:nvPr>
            <p:ph type="body" orient="vert" idx="1"/>
          </p:nvPr>
        </p:nvSpPr>
        <p:spPr>
          <a:xfrm>
            <a:off x="457200" y="1484783"/>
            <a:ext cx="8229600" cy="4687417"/>
          </a:xfrm>
        </p:spPr>
        <p:txBody>
          <a:bodyPr vert="horz">
            <a:normAutofit fontScale="92500" lnSpcReduction="10000"/>
          </a:bodyPr>
          <a:lstStyle/>
          <a:p>
            <a:r>
              <a:rPr lang="en-US" sz="2800" dirty="0">
                <a:latin typeface="Arial" panose="020B0604020202020204" pitchFamily="34" charset="0"/>
                <a:cs typeface="Arial" panose="020B0604020202020204" pitchFamily="34" charset="0"/>
              </a:rPr>
              <a:t>More representative, and children are more motivated to read when texts contain characters like them</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Read about a wide range of experiences relevant to today (for example, climate change, refugee crisis, technology and the Internet)</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Language is up-to-date, making it easier to follow</a:t>
            </a:r>
          </a:p>
          <a:p>
            <a:pPr marL="0" indent="0"/>
            <a:endParaRPr lang="en-US" sz="2800" dirty="0">
              <a:latin typeface="Helvetica Neue"/>
            </a:endParaRPr>
          </a:p>
          <a:p>
            <a:pPr marL="0" indent="0">
              <a:buNone/>
            </a:pPr>
            <a:r>
              <a:rPr lang="en-US" sz="2800" dirty="0">
                <a:latin typeface="Helvetica Neue"/>
              </a:rPr>
              <a:t>See “Notes” of this slide for more information</a:t>
            </a: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44408" y="6093296"/>
            <a:ext cx="658416" cy="44101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Autofit/>
          </a:bodyPr>
          <a:lstStyle/>
          <a:p>
            <a:pPr algn="l"/>
            <a:r>
              <a:rPr lang="en-US" sz="3200" b="1" dirty="0">
                <a:latin typeface="Arial" panose="020B0604020202020204" pitchFamily="34" charset="0"/>
                <a:cs typeface="Arial" panose="020B0604020202020204" pitchFamily="34" charset="0"/>
              </a:rPr>
              <a:t>New from Scottish publishers and authors</a:t>
            </a:r>
          </a:p>
        </p:txBody>
      </p:sp>
      <p:pic>
        <p:nvPicPr>
          <p:cNvPr id="8" name="Content Placeholder 7" descr="Cover of The Hidden Story of Estie Noor by Nadine Aisha Jassat">
            <a:extLst>
              <a:ext uri="{FF2B5EF4-FFF2-40B4-BE49-F238E27FC236}">
                <a16:creationId xmlns:a16="http://schemas.microsoft.com/office/drawing/2014/main" id="{1D470120-8D03-A47C-74D5-C5683D669DE7}"/>
              </a:ext>
            </a:extLst>
          </p:cNvPr>
          <p:cNvPicPr>
            <a:picLocks noGrp="1" noChangeAspect="1"/>
          </p:cNvPicPr>
          <p:nvPr>
            <p:ph sz="half" idx="2"/>
          </p:nvPr>
        </p:nvPicPr>
        <p:blipFill>
          <a:blip r:embed="rId4"/>
          <a:stretch>
            <a:fillRect/>
          </a:stretch>
        </p:blipFill>
        <p:spPr>
          <a:xfrm>
            <a:off x="465274" y="1535113"/>
            <a:ext cx="2576239" cy="3951287"/>
          </a:xfrm>
        </p:spPr>
      </p:pic>
      <p:pic>
        <p:nvPicPr>
          <p:cNvPr id="20" name="Picture 19" descr="Discussion guide icon (there is a discussion guide of The Hidden Story of Estie Noor, see notes for link)">
            <a:extLst>
              <a:ext uri="{FF2B5EF4-FFF2-40B4-BE49-F238E27FC236}">
                <a16:creationId xmlns:a16="http://schemas.microsoft.com/office/drawing/2014/main" id="{5F4B15E0-1CCC-31C7-A114-DE335D14A719}"/>
              </a:ext>
            </a:extLst>
          </p:cNvPr>
          <p:cNvPicPr>
            <a:picLocks noChangeAspect="1"/>
          </p:cNvPicPr>
          <p:nvPr/>
        </p:nvPicPr>
        <p:blipFill>
          <a:blip r:embed="rId5"/>
          <a:stretch>
            <a:fillRect/>
          </a:stretch>
        </p:blipFill>
        <p:spPr>
          <a:xfrm>
            <a:off x="2423628" y="1289000"/>
            <a:ext cx="837023" cy="837023"/>
          </a:xfrm>
          <a:prstGeom prst="rect">
            <a:avLst/>
          </a:prstGeo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b="1" dirty="0"/>
              <a:t>P4+</a:t>
            </a:r>
          </a:p>
        </p:txBody>
      </p:sp>
      <p:pic>
        <p:nvPicPr>
          <p:cNvPr id="14" name="Content Placeholder 13" descr="Cover of The Boy, the Witch and the Queen of Scots by Barbara Henderson">
            <a:extLst>
              <a:ext uri="{FF2B5EF4-FFF2-40B4-BE49-F238E27FC236}">
                <a16:creationId xmlns:a16="http://schemas.microsoft.com/office/drawing/2014/main" id="{A81423CC-4EF9-A22F-B970-F3644BABA30C}"/>
              </a:ext>
            </a:extLst>
          </p:cNvPr>
          <p:cNvPicPr>
            <a:picLocks noGrp="1" noChangeAspect="1"/>
          </p:cNvPicPr>
          <p:nvPr>
            <p:ph sz="quarter" idx="10"/>
          </p:nvPr>
        </p:nvPicPr>
        <p:blipFill>
          <a:blip r:embed="rId6"/>
          <a:stretch>
            <a:fillRect/>
          </a:stretch>
        </p:blipFill>
        <p:spPr>
          <a:xfrm>
            <a:off x="3276600" y="1536061"/>
            <a:ext cx="2590800" cy="3949390"/>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b="1" dirty="0"/>
              <a:t>P5+</a:t>
            </a:r>
          </a:p>
        </p:txBody>
      </p:sp>
      <p:pic>
        <p:nvPicPr>
          <p:cNvPr id="16" name="Content Placeholder 15" descr="Cover of Reek by Alastair Chisholm and George Caltsoudas">
            <a:extLst>
              <a:ext uri="{FF2B5EF4-FFF2-40B4-BE49-F238E27FC236}">
                <a16:creationId xmlns:a16="http://schemas.microsoft.com/office/drawing/2014/main" id="{6E34F57E-BA48-4346-6C88-AC392ADF4027}"/>
              </a:ext>
            </a:extLst>
          </p:cNvPr>
          <p:cNvPicPr>
            <a:picLocks noGrp="1" noChangeAspect="1"/>
          </p:cNvPicPr>
          <p:nvPr>
            <p:ph sz="quarter" idx="11"/>
          </p:nvPr>
        </p:nvPicPr>
        <p:blipFill>
          <a:blip r:embed="rId7"/>
          <a:stretch>
            <a:fillRect/>
          </a:stretch>
        </p:blipFill>
        <p:spPr>
          <a:xfrm>
            <a:off x="6122500" y="1535113"/>
            <a:ext cx="2422570" cy="3736815"/>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b="1" dirty="0"/>
              <a:t>P5+</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111392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a:extLst>
            <a:ext uri="{FF2B5EF4-FFF2-40B4-BE49-F238E27FC236}">
              <a16:creationId xmlns:a16="http://schemas.microsoft.com/office/drawing/2014/main" id="{ADB988E0-E3D9-4CAC-DA64-C147BE0065D3}"/>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EA62810B-6DDE-EA4D-CA16-E590FFF95253}"/>
              </a:ext>
            </a:extLst>
          </p:cNvPr>
          <p:cNvSpPr>
            <a:spLocks noGrp="1"/>
          </p:cNvSpPr>
          <p:nvPr>
            <p:ph type="title"/>
          </p:nvPr>
        </p:nvSpPr>
        <p:spPr/>
        <p:txBody>
          <a:bodyPr anchor="t" anchorCtr="0">
            <a:noAutofit/>
          </a:bodyPr>
          <a:lstStyle/>
          <a:p>
            <a:pPr algn="l"/>
            <a:r>
              <a:rPr lang="en-US" sz="3200" b="1" dirty="0">
                <a:latin typeface="Arial" panose="020B0604020202020204" pitchFamily="34" charset="0"/>
                <a:cs typeface="Arial" panose="020B0604020202020204" pitchFamily="34" charset="0"/>
              </a:rPr>
              <a:t>Top picks from Authors Live</a:t>
            </a:r>
          </a:p>
        </p:txBody>
      </p:sp>
      <p:pic>
        <p:nvPicPr>
          <p:cNvPr id="15" name="Content Placeholder 14" descr="Cover of There’s Nothing Cuter Than a Puppy by Tom Nicoll and Ross Collins ">
            <a:extLst>
              <a:ext uri="{FF2B5EF4-FFF2-40B4-BE49-F238E27FC236}">
                <a16:creationId xmlns:a16="http://schemas.microsoft.com/office/drawing/2014/main" id="{55CD2CDF-8997-6D2F-C4B2-B75F08BC600D}"/>
              </a:ext>
            </a:extLst>
          </p:cNvPr>
          <p:cNvPicPr>
            <a:picLocks noGrp="1" noChangeAspect="1"/>
          </p:cNvPicPr>
          <p:nvPr>
            <p:ph sz="half" idx="2"/>
          </p:nvPr>
        </p:nvPicPr>
        <p:blipFill>
          <a:blip r:embed="rId4"/>
          <a:srcRect/>
          <a:stretch/>
        </p:blipFill>
        <p:spPr>
          <a:xfrm>
            <a:off x="388239" y="2100327"/>
            <a:ext cx="2774990" cy="2787378"/>
          </a:xfrm>
        </p:spPr>
      </p:pic>
      <p:sp>
        <p:nvSpPr>
          <p:cNvPr id="5" name="Text Placeholder 4">
            <a:extLst>
              <a:ext uri="{FF2B5EF4-FFF2-40B4-BE49-F238E27FC236}">
                <a16:creationId xmlns:a16="http://schemas.microsoft.com/office/drawing/2014/main" id="{42AC505D-5F39-8254-404B-2F98844C96B6}"/>
              </a:ext>
            </a:extLst>
          </p:cNvPr>
          <p:cNvSpPr>
            <a:spLocks noGrp="1"/>
          </p:cNvSpPr>
          <p:nvPr>
            <p:ph type="body" sz="quarter" idx="12"/>
          </p:nvPr>
        </p:nvSpPr>
        <p:spPr/>
        <p:txBody>
          <a:bodyPr/>
          <a:lstStyle/>
          <a:p>
            <a:pPr marL="0" indent="0" algn="ctr">
              <a:buNone/>
            </a:pPr>
            <a:r>
              <a:rPr lang="en-GB" b="1" dirty="0"/>
              <a:t>P1+</a:t>
            </a:r>
          </a:p>
        </p:txBody>
      </p:sp>
      <p:pic>
        <p:nvPicPr>
          <p:cNvPr id="14" name="Content Placeholder 13" descr="Cover of Feather by M.G. Leonard ">
            <a:extLst>
              <a:ext uri="{FF2B5EF4-FFF2-40B4-BE49-F238E27FC236}">
                <a16:creationId xmlns:a16="http://schemas.microsoft.com/office/drawing/2014/main" id="{1A8CF698-1EC0-4929-C9B8-96B68F005E67}"/>
              </a:ext>
            </a:extLst>
          </p:cNvPr>
          <p:cNvPicPr>
            <a:picLocks noGrp="1" noChangeAspect="1"/>
          </p:cNvPicPr>
          <p:nvPr>
            <p:ph sz="quarter" idx="10"/>
          </p:nvPr>
        </p:nvPicPr>
        <p:blipFill>
          <a:blip r:embed="rId5"/>
          <a:srcRect/>
          <a:stretch/>
        </p:blipFill>
        <p:spPr>
          <a:xfrm>
            <a:off x="3291462" y="1536061"/>
            <a:ext cx="2590800" cy="3949390"/>
          </a:xfrm>
        </p:spPr>
      </p:pic>
      <p:sp>
        <p:nvSpPr>
          <p:cNvPr id="6" name="Text Placeholder 5">
            <a:extLst>
              <a:ext uri="{FF2B5EF4-FFF2-40B4-BE49-F238E27FC236}">
                <a16:creationId xmlns:a16="http://schemas.microsoft.com/office/drawing/2014/main" id="{28CBD635-C614-63D6-B718-A4DC9862F459}"/>
              </a:ext>
            </a:extLst>
          </p:cNvPr>
          <p:cNvSpPr>
            <a:spLocks noGrp="1"/>
          </p:cNvSpPr>
          <p:nvPr>
            <p:ph type="body" sz="quarter" idx="13"/>
          </p:nvPr>
        </p:nvSpPr>
        <p:spPr/>
        <p:txBody>
          <a:bodyPr/>
          <a:lstStyle/>
          <a:p>
            <a:pPr marL="0" indent="0" algn="ctr">
              <a:buNone/>
            </a:pPr>
            <a:r>
              <a:rPr lang="en-GB" b="1" dirty="0"/>
              <a:t>P4+</a:t>
            </a:r>
          </a:p>
        </p:txBody>
      </p:sp>
      <p:pic>
        <p:nvPicPr>
          <p:cNvPr id="16" name="Content Placeholder 15" descr="Cover of In the Shadow of the Wolf Queen by Kiran Milwood Hargrave">
            <a:extLst>
              <a:ext uri="{FF2B5EF4-FFF2-40B4-BE49-F238E27FC236}">
                <a16:creationId xmlns:a16="http://schemas.microsoft.com/office/drawing/2014/main" id="{CA4708B9-CD1D-299B-22CA-DBDC1E7313F9}"/>
              </a:ext>
            </a:extLst>
          </p:cNvPr>
          <p:cNvPicPr>
            <a:picLocks noGrp="1" noChangeAspect="1"/>
          </p:cNvPicPr>
          <p:nvPr>
            <p:ph sz="quarter" idx="11"/>
          </p:nvPr>
        </p:nvPicPr>
        <p:blipFill>
          <a:blip r:embed="rId6"/>
          <a:srcRect/>
          <a:stretch/>
        </p:blipFill>
        <p:spPr>
          <a:xfrm>
            <a:off x="6122500" y="1535113"/>
            <a:ext cx="2422570" cy="3736815"/>
          </a:xfrm>
        </p:spPr>
      </p:pic>
      <p:sp>
        <p:nvSpPr>
          <p:cNvPr id="12" name="Text Placeholder 11">
            <a:extLst>
              <a:ext uri="{FF2B5EF4-FFF2-40B4-BE49-F238E27FC236}">
                <a16:creationId xmlns:a16="http://schemas.microsoft.com/office/drawing/2014/main" id="{3203A8C3-076D-ABE7-79FF-12262FED67AC}"/>
              </a:ext>
            </a:extLst>
          </p:cNvPr>
          <p:cNvSpPr>
            <a:spLocks noGrp="1"/>
          </p:cNvSpPr>
          <p:nvPr>
            <p:ph type="body" sz="quarter" idx="14"/>
          </p:nvPr>
        </p:nvSpPr>
        <p:spPr/>
        <p:txBody>
          <a:bodyPr/>
          <a:lstStyle/>
          <a:p>
            <a:pPr marL="0" indent="0" algn="ctr">
              <a:buNone/>
            </a:pPr>
            <a:r>
              <a:rPr lang="en-GB" b="1" dirty="0"/>
              <a:t>P5+</a:t>
            </a:r>
          </a:p>
        </p:txBody>
      </p:sp>
      <p:sp>
        <p:nvSpPr>
          <p:cNvPr id="10" name="TextBox 9">
            <a:extLst>
              <a:ext uri="{FF2B5EF4-FFF2-40B4-BE49-F238E27FC236}">
                <a16:creationId xmlns:a16="http://schemas.microsoft.com/office/drawing/2014/main" id="{6B9BEADF-4CAF-BE47-9297-68F30A7EB17A}"/>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CAA1C392-BCBC-EC15-0BE9-DA1809479C5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306463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a:extLst>
            <a:ext uri="{FF2B5EF4-FFF2-40B4-BE49-F238E27FC236}">
              <a16:creationId xmlns:a16="http://schemas.microsoft.com/office/drawing/2014/main" id="{C438C9FC-08D6-35F7-9591-27D370224DA4}"/>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DCC4CF17-1217-5267-C5C0-9E7361752BF3}"/>
              </a:ext>
            </a:extLst>
          </p:cNvPr>
          <p:cNvSpPr>
            <a:spLocks noGrp="1"/>
          </p:cNvSpPr>
          <p:nvPr>
            <p:ph type="title"/>
          </p:nvPr>
        </p:nvSpPr>
        <p:spPr/>
        <p:txBody>
          <a:bodyPr anchor="t" anchorCtr="0">
            <a:noAutofit/>
          </a:bodyPr>
          <a:lstStyle/>
          <a:p>
            <a:pPr algn="l"/>
            <a:r>
              <a:rPr lang="en-US" sz="3200" b="1" dirty="0">
                <a:latin typeface="Arial" panose="020B0604020202020204" pitchFamily="34" charset="0"/>
                <a:cs typeface="Arial" panose="020B0604020202020204" pitchFamily="34" charset="0"/>
              </a:rPr>
              <a:t>Top picks from Scottish Friendly Children’s Book Tour</a:t>
            </a:r>
          </a:p>
        </p:txBody>
      </p:sp>
      <p:pic>
        <p:nvPicPr>
          <p:cNvPr id="8" name="Content Placeholder 7" descr="Cover of Grimwood: Party Animals by Nadia Shireen ">
            <a:extLst>
              <a:ext uri="{FF2B5EF4-FFF2-40B4-BE49-F238E27FC236}">
                <a16:creationId xmlns:a16="http://schemas.microsoft.com/office/drawing/2014/main" id="{9DB05DD5-B114-DE94-2F75-77BED92C4365}"/>
              </a:ext>
            </a:extLst>
          </p:cNvPr>
          <p:cNvPicPr>
            <a:picLocks noGrp="1" noChangeAspect="1"/>
          </p:cNvPicPr>
          <p:nvPr>
            <p:ph sz="half" idx="2"/>
          </p:nvPr>
        </p:nvPicPr>
        <p:blipFill>
          <a:blip r:embed="rId4"/>
          <a:srcRect/>
          <a:stretch/>
        </p:blipFill>
        <p:spPr>
          <a:xfrm>
            <a:off x="321599" y="1579800"/>
            <a:ext cx="2862001" cy="3951287"/>
          </a:xfrm>
        </p:spPr>
      </p:pic>
      <p:sp>
        <p:nvSpPr>
          <p:cNvPr id="5" name="Text Placeholder 4">
            <a:extLst>
              <a:ext uri="{FF2B5EF4-FFF2-40B4-BE49-F238E27FC236}">
                <a16:creationId xmlns:a16="http://schemas.microsoft.com/office/drawing/2014/main" id="{B169CEAB-F797-D169-A170-7FF641095047}"/>
              </a:ext>
            </a:extLst>
          </p:cNvPr>
          <p:cNvSpPr>
            <a:spLocks noGrp="1"/>
          </p:cNvSpPr>
          <p:nvPr>
            <p:ph type="body" sz="quarter" idx="12"/>
          </p:nvPr>
        </p:nvSpPr>
        <p:spPr/>
        <p:txBody>
          <a:bodyPr/>
          <a:lstStyle/>
          <a:p>
            <a:pPr marL="0" indent="0" algn="ctr">
              <a:buNone/>
            </a:pPr>
            <a:r>
              <a:rPr lang="en-GB" b="1" dirty="0"/>
              <a:t>P3+</a:t>
            </a:r>
          </a:p>
        </p:txBody>
      </p:sp>
      <p:pic>
        <p:nvPicPr>
          <p:cNvPr id="14" name="Content Placeholder 13" descr="Cover of Saffiyah’s War by Hiba Noor Khan ">
            <a:extLst>
              <a:ext uri="{FF2B5EF4-FFF2-40B4-BE49-F238E27FC236}">
                <a16:creationId xmlns:a16="http://schemas.microsoft.com/office/drawing/2014/main" id="{5E08CFAF-A9AB-7446-155C-8BE4B24C6FAC}"/>
              </a:ext>
            </a:extLst>
          </p:cNvPr>
          <p:cNvPicPr>
            <a:picLocks noGrp="1" noChangeAspect="1"/>
          </p:cNvPicPr>
          <p:nvPr>
            <p:ph sz="quarter" idx="10"/>
          </p:nvPr>
        </p:nvPicPr>
        <p:blipFill>
          <a:blip r:embed="rId5"/>
          <a:srcRect/>
          <a:stretch/>
        </p:blipFill>
        <p:spPr>
          <a:xfrm>
            <a:off x="3342692" y="1559270"/>
            <a:ext cx="2590800" cy="3949390"/>
          </a:xfrm>
        </p:spPr>
      </p:pic>
      <p:pic>
        <p:nvPicPr>
          <p:cNvPr id="20" name="Picture 19" descr="Discussion guide icon (there is a discussion guide of Safiyyah's War, see notes for link)">
            <a:extLst>
              <a:ext uri="{FF2B5EF4-FFF2-40B4-BE49-F238E27FC236}">
                <a16:creationId xmlns:a16="http://schemas.microsoft.com/office/drawing/2014/main" id="{D74A6BC1-EE16-505C-4F28-158D042AA9EC}"/>
              </a:ext>
            </a:extLst>
          </p:cNvPr>
          <p:cNvPicPr>
            <a:picLocks noChangeAspect="1"/>
          </p:cNvPicPr>
          <p:nvPr/>
        </p:nvPicPr>
        <p:blipFill>
          <a:blip r:embed="rId6"/>
          <a:stretch>
            <a:fillRect/>
          </a:stretch>
        </p:blipFill>
        <p:spPr>
          <a:xfrm>
            <a:off x="5257390" y="1221262"/>
            <a:ext cx="837023" cy="837023"/>
          </a:xfrm>
          <a:prstGeom prst="rect">
            <a:avLst/>
          </a:prstGeom>
        </p:spPr>
      </p:pic>
      <p:sp>
        <p:nvSpPr>
          <p:cNvPr id="6" name="Text Placeholder 5">
            <a:extLst>
              <a:ext uri="{FF2B5EF4-FFF2-40B4-BE49-F238E27FC236}">
                <a16:creationId xmlns:a16="http://schemas.microsoft.com/office/drawing/2014/main" id="{CD266BA9-CF57-5846-3E7F-DF9D1BD2A709}"/>
              </a:ext>
            </a:extLst>
          </p:cNvPr>
          <p:cNvSpPr>
            <a:spLocks noGrp="1"/>
          </p:cNvSpPr>
          <p:nvPr>
            <p:ph type="body" sz="quarter" idx="13"/>
          </p:nvPr>
        </p:nvSpPr>
        <p:spPr/>
        <p:txBody>
          <a:bodyPr/>
          <a:lstStyle/>
          <a:p>
            <a:pPr marL="0" indent="0" algn="ctr">
              <a:buNone/>
            </a:pPr>
            <a:r>
              <a:rPr lang="en-GB" b="1" dirty="0"/>
              <a:t>S1+</a:t>
            </a:r>
          </a:p>
        </p:txBody>
      </p:sp>
      <p:pic>
        <p:nvPicPr>
          <p:cNvPr id="16" name="Content Placeholder 15" descr="Cover of If My Words Had Wings by Danielle Jawando ">
            <a:extLst>
              <a:ext uri="{FF2B5EF4-FFF2-40B4-BE49-F238E27FC236}">
                <a16:creationId xmlns:a16="http://schemas.microsoft.com/office/drawing/2014/main" id="{98B3A4DC-4E83-F08C-9568-42ED39D89587}"/>
              </a:ext>
            </a:extLst>
          </p:cNvPr>
          <p:cNvPicPr>
            <a:picLocks noGrp="1" noChangeAspect="1"/>
          </p:cNvPicPr>
          <p:nvPr>
            <p:ph sz="quarter" idx="11"/>
          </p:nvPr>
        </p:nvPicPr>
        <p:blipFill>
          <a:blip r:embed="rId7"/>
          <a:srcRect/>
          <a:stretch/>
        </p:blipFill>
        <p:spPr>
          <a:xfrm>
            <a:off x="6122500" y="1535113"/>
            <a:ext cx="2422570" cy="3736815"/>
          </a:xfrm>
        </p:spPr>
      </p:pic>
      <p:pic>
        <p:nvPicPr>
          <p:cNvPr id="2" name="Picture 1" descr="Discussion guide icon (there is a discussion guide of If My Words Had Wings, see notes for link)">
            <a:extLst>
              <a:ext uri="{FF2B5EF4-FFF2-40B4-BE49-F238E27FC236}">
                <a16:creationId xmlns:a16="http://schemas.microsoft.com/office/drawing/2014/main" id="{C23F652D-3773-54F7-29F1-7D4C7ACDF94A}"/>
              </a:ext>
            </a:extLst>
          </p:cNvPr>
          <p:cNvPicPr>
            <a:picLocks noChangeAspect="1"/>
          </p:cNvPicPr>
          <p:nvPr/>
        </p:nvPicPr>
        <p:blipFill>
          <a:blip r:embed="rId6"/>
          <a:stretch>
            <a:fillRect/>
          </a:stretch>
        </p:blipFill>
        <p:spPr>
          <a:xfrm>
            <a:off x="7977327" y="1221262"/>
            <a:ext cx="837023" cy="837023"/>
          </a:xfrm>
          <a:prstGeom prst="rect">
            <a:avLst/>
          </a:prstGeom>
        </p:spPr>
      </p:pic>
      <p:sp>
        <p:nvSpPr>
          <p:cNvPr id="12" name="Text Placeholder 11">
            <a:extLst>
              <a:ext uri="{FF2B5EF4-FFF2-40B4-BE49-F238E27FC236}">
                <a16:creationId xmlns:a16="http://schemas.microsoft.com/office/drawing/2014/main" id="{CDF1570B-4697-2DCE-807F-18C6E5C1449F}"/>
              </a:ext>
            </a:extLst>
          </p:cNvPr>
          <p:cNvSpPr>
            <a:spLocks noGrp="1"/>
          </p:cNvSpPr>
          <p:nvPr>
            <p:ph type="body" sz="quarter" idx="14"/>
          </p:nvPr>
        </p:nvSpPr>
        <p:spPr/>
        <p:txBody>
          <a:bodyPr/>
          <a:lstStyle/>
          <a:p>
            <a:pPr marL="0" indent="0" algn="ctr">
              <a:buNone/>
            </a:pPr>
            <a:r>
              <a:rPr lang="en-GB" b="1" dirty="0"/>
              <a:t>S3+</a:t>
            </a:r>
          </a:p>
        </p:txBody>
      </p:sp>
      <p:sp>
        <p:nvSpPr>
          <p:cNvPr id="10" name="TextBox 9">
            <a:extLst>
              <a:ext uri="{FF2B5EF4-FFF2-40B4-BE49-F238E27FC236}">
                <a16:creationId xmlns:a16="http://schemas.microsoft.com/office/drawing/2014/main" id="{1874DC84-9D79-A276-5D0F-D54077180B5F}"/>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9637A773-1E38-D91F-222E-2105255D2FD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016086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a:extLst>
            <a:ext uri="{FF2B5EF4-FFF2-40B4-BE49-F238E27FC236}">
              <a16:creationId xmlns:a16="http://schemas.microsoft.com/office/drawing/2014/main" id="{BDFAB586-8773-DDAD-8894-9C64396EDB36}"/>
            </a:ext>
          </a:extLst>
        </p:cNvPr>
        <p:cNvGrpSpPr/>
        <p:nvPr/>
      </p:nvGrpSpPr>
      <p:grpSpPr>
        <a:xfrm>
          <a:off x="0" y="0"/>
          <a:ext cx="0" cy="0"/>
          <a:chOff x="0" y="0"/>
          <a:chExt cx="0" cy="0"/>
        </a:xfrm>
      </p:grpSpPr>
      <p:sp>
        <p:nvSpPr>
          <p:cNvPr id="11" name="Title 7">
            <a:extLst>
              <a:ext uri="{FF2B5EF4-FFF2-40B4-BE49-F238E27FC236}">
                <a16:creationId xmlns:a16="http://schemas.microsoft.com/office/drawing/2014/main" id="{43869CA5-7DB5-3CAE-4F03-A90C946C8191}"/>
              </a:ext>
            </a:extLst>
          </p:cNvPr>
          <p:cNvSpPr>
            <a:spLocks noGrp="1"/>
          </p:cNvSpPr>
          <p:nvPr>
            <p:ph type="title"/>
          </p:nvPr>
        </p:nvSpPr>
        <p:spPr>
          <a:xfrm>
            <a:off x="457200" y="260648"/>
            <a:ext cx="8229600" cy="1097911"/>
          </a:xfrm>
        </p:spPr>
        <p:txBody>
          <a:bodyPr anchor="t" anchorCtr="0">
            <a:noAutofit/>
          </a:bodyPr>
          <a:lstStyle/>
          <a:p>
            <a:pPr algn="l"/>
            <a:r>
              <a:rPr lang="en-US" sz="3600" b="1" dirty="0">
                <a:latin typeface="Arial" panose="020B0604020202020204" pitchFamily="34" charset="0"/>
                <a:cs typeface="Arial" panose="020B0604020202020204" pitchFamily="34" charset="0"/>
              </a:rPr>
              <a:t>Scottish Book Trust Staff Picks: Emma Dunn</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pic>
        <p:nvPicPr>
          <p:cNvPr id="18" name="Content Placeholder 17" descr="Cover of Pearl and Her Bunch by Momoko Abe">
            <a:extLst>
              <a:ext uri="{FF2B5EF4-FFF2-40B4-BE49-F238E27FC236}">
                <a16:creationId xmlns:a16="http://schemas.microsoft.com/office/drawing/2014/main" id="{4118AB73-0684-64D8-9131-97B9CF350C39}"/>
              </a:ext>
            </a:extLst>
          </p:cNvPr>
          <p:cNvPicPr>
            <a:picLocks noGrp="1" noChangeAspect="1"/>
          </p:cNvPicPr>
          <p:nvPr>
            <p:ph sz="half" idx="2"/>
          </p:nvPr>
        </p:nvPicPr>
        <p:blipFill>
          <a:blip r:embed="rId4"/>
          <a:stretch>
            <a:fillRect/>
          </a:stretch>
        </p:blipFill>
        <p:spPr>
          <a:xfrm>
            <a:off x="457200" y="1921553"/>
            <a:ext cx="2592388" cy="3178406"/>
          </a:xfrm>
        </p:spPr>
      </p:pic>
      <p:sp>
        <p:nvSpPr>
          <p:cNvPr id="5" name="Text Placeholder 4">
            <a:extLst>
              <a:ext uri="{FF2B5EF4-FFF2-40B4-BE49-F238E27FC236}">
                <a16:creationId xmlns:a16="http://schemas.microsoft.com/office/drawing/2014/main" id="{3F9E8F19-1627-D8F2-C039-80E6178C61F9}"/>
              </a:ext>
            </a:extLst>
          </p:cNvPr>
          <p:cNvSpPr>
            <a:spLocks noGrp="1"/>
          </p:cNvSpPr>
          <p:nvPr>
            <p:ph type="body" sz="quarter" idx="12"/>
          </p:nvPr>
        </p:nvSpPr>
        <p:spPr>
          <a:xfrm>
            <a:off x="498910" y="5229200"/>
            <a:ext cx="2614081" cy="598487"/>
          </a:xfrm>
        </p:spPr>
        <p:txBody>
          <a:bodyPr/>
          <a:lstStyle/>
          <a:p>
            <a:pPr marL="0" indent="0" algn="ctr">
              <a:buNone/>
            </a:pPr>
            <a:r>
              <a:rPr lang="en-GB" b="1" dirty="0"/>
              <a:t>EY+</a:t>
            </a:r>
          </a:p>
        </p:txBody>
      </p:sp>
      <p:pic>
        <p:nvPicPr>
          <p:cNvPr id="7" name="Content Placeholder 6" descr="Cover of Bud by Laura Hambleton ">
            <a:extLst>
              <a:ext uri="{FF2B5EF4-FFF2-40B4-BE49-F238E27FC236}">
                <a16:creationId xmlns:a16="http://schemas.microsoft.com/office/drawing/2014/main" id="{E85658BC-966E-86C8-2E2C-A6E5DC5F5E13}"/>
              </a:ext>
            </a:extLst>
          </p:cNvPr>
          <p:cNvPicPr>
            <a:picLocks noGrp="1" noChangeAspect="1"/>
          </p:cNvPicPr>
          <p:nvPr>
            <p:ph sz="quarter" idx="10"/>
          </p:nvPr>
        </p:nvPicPr>
        <p:blipFill>
          <a:blip r:embed="rId5"/>
          <a:stretch>
            <a:fillRect/>
          </a:stretch>
        </p:blipFill>
        <p:spPr>
          <a:xfrm>
            <a:off x="3288914" y="2206665"/>
            <a:ext cx="2590800" cy="2897925"/>
          </a:xfrm>
        </p:spPr>
      </p:pic>
      <p:sp>
        <p:nvSpPr>
          <p:cNvPr id="6" name="Text Placeholder 5">
            <a:extLst>
              <a:ext uri="{FF2B5EF4-FFF2-40B4-BE49-F238E27FC236}">
                <a16:creationId xmlns:a16="http://schemas.microsoft.com/office/drawing/2014/main" id="{9B8E2221-B0AB-10D5-556A-2C9DA2F72D5F}"/>
              </a:ext>
            </a:extLst>
          </p:cNvPr>
          <p:cNvSpPr>
            <a:spLocks noGrp="1"/>
          </p:cNvSpPr>
          <p:nvPr>
            <p:ph type="body" sz="quarter" idx="13"/>
          </p:nvPr>
        </p:nvSpPr>
        <p:spPr>
          <a:xfrm>
            <a:off x="3278506" y="5229199"/>
            <a:ext cx="2590800" cy="598488"/>
          </a:xfrm>
        </p:spPr>
        <p:txBody>
          <a:bodyPr/>
          <a:lstStyle/>
          <a:p>
            <a:pPr marL="0" indent="0" algn="ctr">
              <a:buNone/>
            </a:pPr>
            <a:r>
              <a:rPr lang="en-GB" b="1" dirty="0"/>
              <a:t>EY+</a:t>
            </a:r>
          </a:p>
        </p:txBody>
      </p:sp>
      <p:pic>
        <p:nvPicPr>
          <p:cNvPr id="22" name="Content Placeholder 21" descr="Cover of Up High by Matt Hunt ">
            <a:extLst>
              <a:ext uri="{FF2B5EF4-FFF2-40B4-BE49-F238E27FC236}">
                <a16:creationId xmlns:a16="http://schemas.microsoft.com/office/drawing/2014/main" id="{1F6AF9F9-D8F1-FDA8-4353-9148B1D55673}"/>
              </a:ext>
            </a:extLst>
          </p:cNvPr>
          <p:cNvPicPr>
            <a:picLocks noGrp="1" noChangeAspect="1"/>
          </p:cNvPicPr>
          <p:nvPr>
            <p:ph sz="quarter" idx="11"/>
          </p:nvPr>
        </p:nvPicPr>
        <p:blipFill>
          <a:blip r:embed="rId6"/>
          <a:stretch>
            <a:fillRect/>
          </a:stretch>
        </p:blipFill>
        <p:spPr>
          <a:xfrm>
            <a:off x="6107113" y="1282897"/>
            <a:ext cx="2592387" cy="3806735"/>
          </a:xfrm>
        </p:spPr>
      </p:pic>
      <p:sp>
        <p:nvSpPr>
          <p:cNvPr id="12" name="Text Placeholder 11">
            <a:extLst>
              <a:ext uri="{FF2B5EF4-FFF2-40B4-BE49-F238E27FC236}">
                <a16:creationId xmlns:a16="http://schemas.microsoft.com/office/drawing/2014/main" id="{D1F4A549-A40E-9676-BBDE-4E10A1410817}"/>
              </a:ext>
            </a:extLst>
          </p:cNvPr>
          <p:cNvSpPr>
            <a:spLocks noGrp="1"/>
          </p:cNvSpPr>
          <p:nvPr>
            <p:ph type="body" sz="quarter" idx="14"/>
          </p:nvPr>
        </p:nvSpPr>
        <p:spPr>
          <a:xfrm>
            <a:off x="6163456" y="5214535"/>
            <a:ext cx="2509837" cy="598488"/>
          </a:xfrm>
        </p:spPr>
        <p:txBody>
          <a:bodyPr/>
          <a:lstStyle/>
          <a:p>
            <a:pPr marL="0" indent="0" algn="ctr">
              <a:buNone/>
            </a:pPr>
            <a:r>
              <a:rPr lang="en-GB" b="1" dirty="0"/>
              <a:t>EY+</a:t>
            </a:r>
          </a:p>
        </p:txBody>
      </p:sp>
      <p:sp>
        <p:nvSpPr>
          <p:cNvPr id="10" name="TextBox 9">
            <a:extLst>
              <a:ext uri="{FF2B5EF4-FFF2-40B4-BE49-F238E27FC236}">
                <a16:creationId xmlns:a16="http://schemas.microsoft.com/office/drawing/2014/main" id="{F0FF0695-357A-B323-8CA4-F5EEE4DA78C1}"/>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a:extLst>
              <a:ext uri="{FF2B5EF4-FFF2-40B4-BE49-F238E27FC236}">
                <a16:creationId xmlns:a16="http://schemas.microsoft.com/office/drawing/2014/main" id="{3B8D7513-E809-E52B-380A-79BFD2637CB8}"/>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945428060"/>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1C7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36CD995-24A4-4451-AE8B-3607F214D541}" vid="{D1805F6D-B644-492B-A8E2-722CB09986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785B6A84FF374FB0FF4EC4BB9AFA49" ma:contentTypeVersion="17" ma:contentTypeDescription="Create a new document." ma:contentTypeScope="" ma:versionID="517d4b6cfeea9bcf8c099668de2ab6e0">
  <xsd:schema xmlns:xsd="http://www.w3.org/2001/XMLSchema" xmlns:xs="http://www.w3.org/2001/XMLSchema" xmlns:p="http://schemas.microsoft.com/office/2006/metadata/properties" xmlns:ns2="6b42feb5-42f4-4875-917d-a8fcb0477ae8" xmlns:ns3="e8fe8bb9-e0d4-4ac3-b920-326070b987fc" targetNamespace="http://schemas.microsoft.com/office/2006/metadata/properties" ma:root="true" ma:fieldsID="fabd48f983e2d8052c42530991ce2ad4" ns2:_="" ns3:_="">
    <xsd:import namespace="6b42feb5-42f4-4875-917d-a8fcb0477ae8"/>
    <xsd:import namespace="e8fe8bb9-e0d4-4ac3-b920-326070b987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element ref="ns3: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2feb5-42f4-4875-917d-a8fcb0477a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4b56ac4-af9b-4662-9143-bdd5b02ef649}" ma:internalName="TaxCatchAll" ma:showField="CatchAllData" ma:web="6b42feb5-42f4-4875-917d-a8fcb0477a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fe8bb9-e0d4-4ac3-b920-326070b987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60978a-abcb-4ac2-a434-47d9e953369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Notes" ma:index="21" nillable="true" ma:displayName="Notes" ma:format="Dropdown" ma:internalName="Note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b42feb5-42f4-4875-917d-a8fcb0477ae8" xsi:nil="true"/>
    <lcf76f155ced4ddcb4097134ff3c332f xmlns="e8fe8bb9-e0d4-4ac3-b920-326070b987fc">
      <Terms xmlns="http://schemas.microsoft.com/office/infopath/2007/PartnerControls"/>
    </lcf76f155ced4ddcb4097134ff3c332f>
    <Notes xmlns="e8fe8bb9-e0d4-4ac3-b920-326070b987fc" xsi:nil="true"/>
  </documentManagement>
</p:properties>
</file>

<file path=customXml/itemProps1.xml><?xml version="1.0" encoding="utf-8"?>
<ds:datastoreItem xmlns:ds="http://schemas.openxmlformats.org/officeDocument/2006/customXml" ds:itemID="{4874CFAA-E66A-46A4-B23E-2FC0A1CD8209}">
  <ds:schemaRefs>
    <ds:schemaRef ds:uri="http://schemas.microsoft.com/sharepoint/v3/contenttype/forms"/>
  </ds:schemaRefs>
</ds:datastoreItem>
</file>

<file path=customXml/itemProps2.xml><?xml version="1.0" encoding="utf-8"?>
<ds:datastoreItem xmlns:ds="http://schemas.openxmlformats.org/officeDocument/2006/customXml" ds:itemID="{974430B1-E1D1-4B02-895B-508A94F3CD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42feb5-42f4-4875-917d-a8fcb0477ae8"/>
    <ds:schemaRef ds:uri="e8fe8bb9-e0d4-4ac3-b920-326070b987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BACC0F-54E0-43AF-8A2D-4B03D919CD8D}">
  <ds:schemaRefs>
    <ds:schemaRef ds:uri="http://purl.org/dc/dcmitype/"/>
    <ds:schemaRef ds:uri="http://schemas.microsoft.com/office/2006/documentManagement/types"/>
    <ds:schemaRef ds:uri="http://www.w3.org/XML/1998/namespace"/>
    <ds:schemaRef ds:uri="http://purl.org/dc/terms/"/>
    <ds:schemaRef ds:uri="http://schemas.microsoft.com/office/2006/metadata/properties"/>
    <ds:schemaRef ds:uri="http://schemas.microsoft.com/office/infopath/2007/PartnerControls"/>
    <ds:schemaRef ds:uri="6b42feb5-42f4-4875-917d-a8fcb0477ae8"/>
    <ds:schemaRef ds:uri="http://schemas.openxmlformats.org/package/2006/metadata/core-properties"/>
    <ds:schemaRef ds:uri="e8fe8bb9-e0d4-4ac3-b920-326070b987fc"/>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SBT Presentation Templates - Arial - 2022 update</Template>
  <TotalTime>177</TotalTime>
  <Words>4512</Words>
  <Application>Microsoft Office PowerPoint</Application>
  <PresentationFormat>On-screen Show (4:3)</PresentationFormat>
  <Paragraphs>191</Paragraphs>
  <Slides>23</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altis-scotbook-bold</vt:lpstr>
      <vt:lpstr>Aptos</vt:lpstr>
      <vt:lpstr>Arial</vt:lpstr>
      <vt:lpstr>custom_49902</vt:lpstr>
      <vt:lpstr>custom_49903</vt:lpstr>
      <vt:lpstr>custom_49904</vt:lpstr>
      <vt:lpstr>Helvetica Neue</vt:lpstr>
      <vt:lpstr>Office Theme</vt:lpstr>
      <vt:lpstr>Book Discovery Guide</vt:lpstr>
      <vt:lpstr>How to use this PowerPoint</vt:lpstr>
      <vt:lpstr>What is Book Discovery Guide? (1)</vt:lpstr>
      <vt:lpstr>What is Book Discovery Guide? (2)</vt:lpstr>
      <vt:lpstr>The importance of using contemporary books in your classroom:</vt:lpstr>
      <vt:lpstr>New from Scottish publishers and authors</vt:lpstr>
      <vt:lpstr>Top picks from Authors Live</vt:lpstr>
      <vt:lpstr>Top picks from Scottish Friendly Children’s Book Tour</vt:lpstr>
      <vt:lpstr>Scottish Book Trust Staff Picks: Emma Dunn </vt:lpstr>
      <vt:lpstr>Scottish Book Trust Staff Picks: Marianne Doherty </vt:lpstr>
      <vt:lpstr>Scottish Book Trust Staff Picks: Rachel Gray </vt:lpstr>
      <vt:lpstr>What to read if they like video games! (1) </vt:lpstr>
      <vt:lpstr>What to read if they like video games! (2) </vt:lpstr>
      <vt:lpstr>What to read if they like video games! (3) </vt:lpstr>
      <vt:lpstr>Middle grade recommendations (1) </vt:lpstr>
      <vt:lpstr>Middle grade recommendations (2) </vt:lpstr>
      <vt:lpstr>Middle grade recommendations (3) </vt:lpstr>
      <vt:lpstr>Young adult recommendations (1) </vt:lpstr>
      <vt:lpstr>Young adult recommendations (2) </vt:lpstr>
      <vt:lpstr>Recommendations from schools: Firth Primary School in Orkney (1) </vt:lpstr>
      <vt:lpstr>Recommendations from schools: Firth Primary School in Orkney (2) </vt:lpstr>
      <vt:lpstr>For more recommendations</vt:lpstr>
      <vt:lpstr>Thank you</vt:lpstr>
    </vt:vector>
  </TitlesOfParts>
  <Company>nroi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Discovery Guide Issue 7</dc:title>
  <dc:creator>Catherine Wilson Garry</dc:creator>
  <cp:lastModifiedBy>Katie Cutforth</cp:lastModifiedBy>
  <cp:revision>7</cp:revision>
  <dcterms:created xsi:type="dcterms:W3CDTF">2024-10-07T14:05:04Z</dcterms:created>
  <dcterms:modified xsi:type="dcterms:W3CDTF">2024-10-24T15:30:39Z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0x010100F8785B6A84FF374FB0FF4EC4BB9AFA49</vt:lpwstr>
  </property>
  <property fmtid="{D5CDD505-2E9C-101B-9397-08002B2CF9AE}" pid="3" name="Order">
    <vt:r8>737600</vt:r8>
  </property>
  <property fmtid="{D5CDD505-2E9C-101B-9397-08002B2CF9AE}" pid="4" name="MediaServiceImageTags">
    <vt:lpwstr/>
  </property>
</Properties>
</file>