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8"/>
  </p:notesMasterIdLst>
  <p:handoutMasterIdLst>
    <p:handoutMasterId r:id="rId29"/>
  </p:handoutMasterIdLst>
  <p:sldIdLst>
    <p:sldId id="277" r:id="rId5"/>
    <p:sldId id="293" r:id="rId6"/>
    <p:sldId id="304" r:id="rId7"/>
    <p:sldId id="269" r:id="rId8"/>
    <p:sldId id="275" r:id="rId9"/>
    <p:sldId id="257" r:id="rId10"/>
    <p:sldId id="279" r:id="rId11"/>
    <p:sldId id="295" r:id="rId12"/>
    <p:sldId id="294" r:id="rId13"/>
    <p:sldId id="280" r:id="rId14"/>
    <p:sldId id="296" r:id="rId15"/>
    <p:sldId id="297" r:id="rId16"/>
    <p:sldId id="298" r:id="rId17"/>
    <p:sldId id="299" r:id="rId18"/>
    <p:sldId id="300" r:id="rId19"/>
    <p:sldId id="301" r:id="rId20"/>
    <p:sldId id="302" r:id="rId21"/>
    <p:sldId id="283" r:id="rId22"/>
    <p:sldId id="281" r:id="rId23"/>
    <p:sldId id="291" r:id="rId24"/>
    <p:sldId id="262" r:id="rId25"/>
    <p:sldId id="303" r:id="rId26"/>
    <p:sldId id="27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A6D4"/>
    <a:srgbClr val="67B02C"/>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643CE-15C1-4FAA-A46D-06B9881F1D2B}" v="1" dt="2025-02-05T13:41:14.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1" autoAdjust="0"/>
    <p:restoredTop sz="86410" autoAdjust="0"/>
  </p:normalViewPr>
  <p:slideViewPr>
    <p:cSldViewPr snapToObjects="1">
      <p:cViewPr varScale="1">
        <p:scale>
          <a:sx n="61" d="100"/>
          <a:sy n="61" d="100"/>
        </p:scale>
        <p:origin x="53" y="288"/>
      </p:cViewPr>
      <p:guideLst>
        <p:guide orient="horz" pos="2160"/>
        <p:guide pos="2880"/>
      </p:guideLst>
    </p:cSldViewPr>
  </p:slideViewPr>
  <p:outlineViewPr>
    <p:cViewPr>
      <p:scale>
        <a:sx n="33" d="100"/>
        <a:sy n="33" d="100"/>
      </p:scale>
      <p:origin x="0" y="-8309"/>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3" d="100"/>
          <a:sy n="73" d="100"/>
        </p:scale>
        <p:origin x="2981" y="29"/>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5BB6CD1-E20A-47DF-0552-903D77B5332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E6F9770-D2B3-2970-7D66-1F78426F5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D7B333-41CE-4885-9108-2E03037949D0}" type="datetimeFigureOut">
              <a:rPr lang="en-GB" smtClean="0"/>
              <a:t>05/02/2025</a:t>
            </a:fld>
            <a:endParaRPr lang="en-GB"/>
          </a:p>
        </p:txBody>
      </p:sp>
      <p:sp>
        <p:nvSpPr>
          <p:cNvPr id="4" name="Footer Placeholder 3">
            <a:extLst>
              <a:ext uri="{FF2B5EF4-FFF2-40B4-BE49-F238E27FC236}">
                <a16:creationId xmlns:a16="http://schemas.microsoft.com/office/drawing/2014/main" id="{1206F98D-E505-2D97-BA4A-36879C9475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92B106BD-DB49-57E3-F424-7C8188107F6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064B02-93C2-4F7A-BAC2-E669995BC40A}" type="slidenum">
              <a:rPr lang="en-GB" smtClean="0"/>
              <a:t>‹#›</a:t>
            </a:fld>
            <a:endParaRPr lang="en-GB"/>
          </a:p>
        </p:txBody>
      </p:sp>
    </p:spTree>
    <p:extLst>
      <p:ext uri="{BB962C8B-B14F-4D97-AF65-F5344CB8AC3E}">
        <p14:creationId xmlns:p14="http://schemas.microsoft.com/office/powerpoint/2010/main" val="124041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86E693-C547-48A9-86E9-1B7B6F6E27BC}" type="datetimeFigureOut">
              <a:rPr lang="en-GB" smtClean="0"/>
              <a:t>05/02/2025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10631-A7F9-4C07-BBF1-F853B97B79A9}" type="slidenum">
              <a:rPr lang="en-GB" smtClean="0"/>
              <a:t>‹#›</a:t>
            </a:fld>
            <a:endParaRPr lang="en-GB"/>
          </a:p>
        </p:txBody>
      </p:sp>
    </p:spTree>
    <p:extLst>
      <p:ext uri="{BB962C8B-B14F-4D97-AF65-F5344CB8AC3E}">
        <p14:creationId xmlns:p14="http://schemas.microsoft.com/office/powerpoint/2010/main" val="585965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10631-A7F9-4C07-BBF1-F853B97B79A9}" type="slidenum">
              <a:rPr lang="en-GB" smtClean="0"/>
              <a:t>1</a:t>
            </a:fld>
            <a:endParaRPr lang="en-GB"/>
          </a:p>
        </p:txBody>
      </p:sp>
    </p:spTree>
    <p:extLst>
      <p:ext uri="{BB962C8B-B14F-4D97-AF65-F5344CB8AC3E}">
        <p14:creationId xmlns:p14="http://schemas.microsoft.com/office/powerpoint/2010/main" val="1996118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C6DD9-94B4-53E6-B38B-0E663D9F37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A31A9A-35C8-0BC2-E342-3F4DD4B967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FFCD88-4A2F-6D0C-08FC-D79773B7F74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23F236B-29FB-2A84-7717-AE1B48B075B7}"/>
              </a:ext>
            </a:extLst>
          </p:cNvPr>
          <p:cNvSpPr>
            <a:spLocks noGrp="1"/>
          </p:cNvSpPr>
          <p:nvPr>
            <p:ph type="sldNum" sz="quarter" idx="5"/>
          </p:nvPr>
        </p:nvSpPr>
        <p:spPr/>
        <p:txBody>
          <a:bodyPr/>
          <a:lstStyle/>
          <a:p>
            <a:fld id="{8CD10631-A7F9-4C07-BBF1-F853B97B79A9}" type="slidenum">
              <a:rPr lang="en-GB" smtClean="0"/>
              <a:t>15</a:t>
            </a:fld>
            <a:endParaRPr lang="en-GB"/>
          </a:p>
        </p:txBody>
      </p:sp>
    </p:spTree>
    <p:extLst>
      <p:ext uri="{BB962C8B-B14F-4D97-AF65-F5344CB8AC3E}">
        <p14:creationId xmlns:p14="http://schemas.microsoft.com/office/powerpoint/2010/main" val="1480915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E6FA2-31C3-1282-D3EE-5125D9693B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6736FE-11E4-BE0E-ADFC-CB5FAE732D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2857B4-21D8-CF81-6ED4-271848A1365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4E1C4E1-4772-168B-3E58-57333F51B8EC}"/>
              </a:ext>
            </a:extLst>
          </p:cNvPr>
          <p:cNvSpPr>
            <a:spLocks noGrp="1"/>
          </p:cNvSpPr>
          <p:nvPr>
            <p:ph type="sldNum" sz="quarter" idx="5"/>
          </p:nvPr>
        </p:nvSpPr>
        <p:spPr/>
        <p:txBody>
          <a:bodyPr/>
          <a:lstStyle/>
          <a:p>
            <a:fld id="{8CD10631-A7F9-4C07-BBF1-F853B97B79A9}" type="slidenum">
              <a:rPr lang="en-GB" smtClean="0"/>
              <a:t>16</a:t>
            </a:fld>
            <a:endParaRPr lang="en-GB"/>
          </a:p>
        </p:txBody>
      </p:sp>
    </p:spTree>
    <p:extLst>
      <p:ext uri="{BB962C8B-B14F-4D97-AF65-F5344CB8AC3E}">
        <p14:creationId xmlns:p14="http://schemas.microsoft.com/office/powerpoint/2010/main" val="54666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5AD5F-30B8-D944-9059-DD28E9A084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43D9AD-6FE2-1445-518E-0779B9D7C0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74AC04-94CA-F170-4B48-F9BF9EB4870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549ECE9-8101-9FF0-E4F2-C734FF7ACFAD}"/>
              </a:ext>
            </a:extLst>
          </p:cNvPr>
          <p:cNvSpPr>
            <a:spLocks noGrp="1"/>
          </p:cNvSpPr>
          <p:nvPr>
            <p:ph type="sldNum" sz="quarter" idx="5"/>
          </p:nvPr>
        </p:nvSpPr>
        <p:spPr/>
        <p:txBody>
          <a:bodyPr/>
          <a:lstStyle/>
          <a:p>
            <a:fld id="{8CD10631-A7F9-4C07-BBF1-F853B97B79A9}" type="slidenum">
              <a:rPr lang="en-GB" smtClean="0"/>
              <a:t>17</a:t>
            </a:fld>
            <a:endParaRPr lang="en-GB"/>
          </a:p>
        </p:txBody>
      </p:sp>
    </p:spTree>
    <p:extLst>
      <p:ext uri="{BB962C8B-B14F-4D97-AF65-F5344CB8AC3E}">
        <p14:creationId xmlns:p14="http://schemas.microsoft.com/office/powerpoint/2010/main" val="2587627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72FF6-3BE5-7DD5-4D57-47E2862C6F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5C5FC0-72C4-7715-006F-70FCA49488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FC6980-042C-A888-2885-880F3736397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50FFCE0-F8B9-84B2-0299-F843522C1322}"/>
              </a:ext>
            </a:extLst>
          </p:cNvPr>
          <p:cNvSpPr>
            <a:spLocks noGrp="1"/>
          </p:cNvSpPr>
          <p:nvPr>
            <p:ph type="sldNum" sz="quarter" idx="5"/>
          </p:nvPr>
        </p:nvSpPr>
        <p:spPr/>
        <p:txBody>
          <a:bodyPr/>
          <a:lstStyle/>
          <a:p>
            <a:fld id="{8CD10631-A7F9-4C07-BBF1-F853B97B79A9}" type="slidenum">
              <a:rPr lang="en-GB" smtClean="0"/>
              <a:t>19</a:t>
            </a:fld>
            <a:endParaRPr lang="en-GB"/>
          </a:p>
        </p:txBody>
      </p:sp>
    </p:spTree>
    <p:extLst>
      <p:ext uri="{BB962C8B-B14F-4D97-AF65-F5344CB8AC3E}">
        <p14:creationId xmlns:p14="http://schemas.microsoft.com/office/powerpoint/2010/main" val="297762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52B4D-D4C3-611B-F920-9DA7507664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81F7CE-ACEF-BA88-E58A-93396AD12A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D77F4E-C6C1-A943-211D-3C56113866E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63C523F-64E7-38F1-5CE5-2E4A62DA9045}"/>
              </a:ext>
            </a:extLst>
          </p:cNvPr>
          <p:cNvSpPr>
            <a:spLocks noGrp="1"/>
          </p:cNvSpPr>
          <p:nvPr>
            <p:ph type="sldNum" sz="quarter" idx="5"/>
          </p:nvPr>
        </p:nvSpPr>
        <p:spPr/>
        <p:txBody>
          <a:bodyPr/>
          <a:lstStyle/>
          <a:p>
            <a:fld id="{8CD10631-A7F9-4C07-BBF1-F853B97B79A9}" type="slidenum">
              <a:rPr lang="en-GB" smtClean="0"/>
              <a:t>2</a:t>
            </a:fld>
            <a:endParaRPr lang="en-GB"/>
          </a:p>
        </p:txBody>
      </p:sp>
    </p:spTree>
    <p:extLst>
      <p:ext uri="{BB962C8B-B14F-4D97-AF65-F5344CB8AC3E}">
        <p14:creationId xmlns:p14="http://schemas.microsoft.com/office/powerpoint/2010/main" val="1345447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5E1EB-1138-448E-D08B-355480816E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89D82B-5349-7A89-DF84-2ADFE1847A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0BD881-D7D2-958E-8098-9182F714702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475B9292-A9EB-D160-8966-31B8F22F1213}"/>
              </a:ext>
            </a:extLst>
          </p:cNvPr>
          <p:cNvSpPr>
            <a:spLocks noGrp="1"/>
          </p:cNvSpPr>
          <p:nvPr>
            <p:ph type="sldNum" sz="quarter" idx="5"/>
          </p:nvPr>
        </p:nvSpPr>
        <p:spPr/>
        <p:txBody>
          <a:bodyPr/>
          <a:lstStyle/>
          <a:p>
            <a:fld id="{8CD10631-A7F9-4C07-BBF1-F853B97B79A9}" type="slidenum">
              <a:rPr lang="en-GB" smtClean="0"/>
              <a:t>3</a:t>
            </a:fld>
            <a:endParaRPr lang="en-GB"/>
          </a:p>
        </p:txBody>
      </p:sp>
    </p:spTree>
    <p:extLst>
      <p:ext uri="{BB962C8B-B14F-4D97-AF65-F5344CB8AC3E}">
        <p14:creationId xmlns:p14="http://schemas.microsoft.com/office/powerpoint/2010/main" val="2530264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10631-A7F9-4C07-BBF1-F853B97B79A9}" type="slidenum">
              <a:rPr lang="en-GB" smtClean="0"/>
              <a:t>7</a:t>
            </a:fld>
            <a:endParaRPr lang="en-GB"/>
          </a:p>
        </p:txBody>
      </p:sp>
    </p:spTree>
    <p:extLst>
      <p:ext uri="{BB962C8B-B14F-4D97-AF65-F5344CB8AC3E}">
        <p14:creationId xmlns:p14="http://schemas.microsoft.com/office/powerpoint/2010/main" val="131117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BD883-150B-24FD-5496-FFF4B90B72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079C3F-3EAF-4EBB-08C3-0472164388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265D8A-AC73-6CC4-B4A5-7F726AB5F68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2842CB5-7D8D-3A43-B8D6-54EC4389B3FC}"/>
              </a:ext>
            </a:extLst>
          </p:cNvPr>
          <p:cNvSpPr>
            <a:spLocks noGrp="1"/>
          </p:cNvSpPr>
          <p:nvPr>
            <p:ph type="sldNum" sz="quarter" idx="5"/>
          </p:nvPr>
        </p:nvSpPr>
        <p:spPr/>
        <p:txBody>
          <a:bodyPr/>
          <a:lstStyle/>
          <a:p>
            <a:fld id="{8CD10631-A7F9-4C07-BBF1-F853B97B79A9}" type="slidenum">
              <a:rPr lang="en-GB" smtClean="0"/>
              <a:t>8</a:t>
            </a:fld>
            <a:endParaRPr lang="en-GB"/>
          </a:p>
        </p:txBody>
      </p:sp>
    </p:spTree>
    <p:extLst>
      <p:ext uri="{BB962C8B-B14F-4D97-AF65-F5344CB8AC3E}">
        <p14:creationId xmlns:p14="http://schemas.microsoft.com/office/powerpoint/2010/main" val="128911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2C5361-26F3-AD71-83AA-E19996E2DC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F19263-5C58-4A84-9F8B-099ADE155F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3E65E3-549C-2F45-4A69-5A57888397B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C1BBD0C-19D2-EE11-4CE7-E926B343FA22}"/>
              </a:ext>
            </a:extLst>
          </p:cNvPr>
          <p:cNvSpPr>
            <a:spLocks noGrp="1"/>
          </p:cNvSpPr>
          <p:nvPr>
            <p:ph type="sldNum" sz="quarter" idx="5"/>
          </p:nvPr>
        </p:nvSpPr>
        <p:spPr/>
        <p:txBody>
          <a:bodyPr/>
          <a:lstStyle/>
          <a:p>
            <a:fld id="{8CD10631-A7F9-4C07-BBF1-F853B97B79A9}" type="slidenum">
              <a:rPr lang="en-GB" smtClean="0"/>
              <a:t>9</a:t>
            </a:fld>
            <a:endParaRPr lang="en-GB"/>
          </a:p>
        </p:txBody>
      </p:sp>
    </p:spTree>
    <p:extLst>
      <p:ext uri="{BB962C8B-B14F-4D97-AF65-F5344CB8AC3E}">
        <p14:creationId xmlns:p14="http://schemas.microsoft.com/office/powerpoint/2010/main" val="1380010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CD10631-A7F9-4C07-BBF1-F853B97B79A9}" type="slidenum">
              <a:rPr lang="en-GB" smtClean="0"/>
              <a:t>11</a:t>
            </a:fld>
            <a:endParaRPr lang="en-GB"/>
          </a:p>
        </p:txBody>
      </p:sp>
    </p:spTree>
    <p:extLst>
      <p:ext uri="{BB962C8B-B14F-4D97-AF65-F5344CB8AC3E}">
        <p14:creationId xmlns:p14="http://schemas.microsoft.com/office/powerpoint/2010/main" val="1055483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4508D9-3AB2-B972-B924-DABFFBDF63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1A5A39-E386-0942-6B4E-2D1ADAB7CD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D44AB3-A4F8-1A78-CC30-9F047CBF24D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183E4F1-A9E6-72FB-0A72-F2B8AF9985F8}"/>
              </a:ext>
            </a:extLst>
          </p:cNvPr>
          <p:cNvSpPr>
            <a:spLocks noGrp="1"/>
          </p:cNvSpPr>
          <p:nvPr>
            <p:ph type="sldNum" sz="quarter" idx="5"/>
          </p:nvPr>
        </p:nvSpPr>
        <p:spPr/>
        <p:txBody>
          <a:bodyPr/>
          <a:lstStyle/>
          <a:p>
            <a:fld id="{8CD10631-A7F9-4C07-BBF1-F853B97B79A9}" type="slidenum">
              <a:rPr lang="en-GB" smtClean="0"/>
              <a:t>13</a:t>
            </a:fld>
            <a:endParaRPr lang="en-GB"/>
          </a:p>
        </p:txBody>
      </p:sp>
    </p:spTree>
    <p:extLst>
      <p:ext uri="{BB962C8B-B14F-4D97-AF65-F5344CB8AC3E}">
        <p14:creationId xmlns:p14="http://schemas.microsoft.com/office/powerpoint/2010/main" val="995456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F7A3-DB08-4A47-C801-3B1E4F8204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BF7272-95D0-6DA3-F874-0D8E8D164C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2DCCBA-7941-5A6E-9D38-B400C90B441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EB9C2AF-1B4F-F0DA-078F-3F46DEBD8644}"/>
              </a:ext>
            </a:extLst>
          </p:cNvPr>
          <p:cNvSpPr>
            <a:spLocks noGrp="1"/>
          </p:cNvSpPr>
          <p:nvPr>
            <p:ph type="sldNum" sz="quarter" idx="5"/>
          </p:nvPr>
        </p:nvSpPr>
        <p:spPr/>
        <p:txBody>
          <a:bodyPr/>
          <a:lstStyle/>
          <a:p>
            <a:fld id="{8CD10631-A7F9-4C07-BBF1-F853B97B79A9}" type="slidenum">
              <a:rPr lang="en-GB" smtClean="0"/>
              <a:t>14</a:t>
            </a:fld>
            <a:endParaRPr lang="en-GB"/>
          </a:p>
        </p:txBody>
      </p:sp>
    </p:spTree>
    <p:extLst>
      <p:ext uri="{BB962C8B-B14F-4D97-AF65-F5344CB8AC3E}">
        <p14:creationId xmlns:p14="http://schemas.microsoft.com/office/powerpoint/2010/main" val="101486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GB"/>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3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GB"/>
              <a:t>Click to edit Master title style</a:t>
            </a:r>
            <a:endParaRPr lang="en-US"/>
          </a:p>
        </p:txBody>
      </p:sp>
      <p:sp>
        <p:nvSpPr>
          <p:cNvPr id="4" name="Content Placeholder 3"/>
          <p:cNvSpPr>
            <a:spLocks noGrp="1"/>
          </p:cNvSpPr>
          <p:nvPr>
            <p:ph sz="half" idx="2"/>
          </p:nvPr>
        </p:nvSpPr>
        <p:spPr>
          <a:xfrm>
            <a:off x="457201" y="1535113"/>
            <a:ext cx="2592386" cy="3951288"/>
          </a:xfrm>
          <a:prstGeom prst="rect">
            <a:avLst/>
          </a:prstGeom>
        </p:spPr>
        <p:txBody>
          <a:bodyPr vert="horz"/>
          <a:lstStyle>
            <a:lvl1pPr>
              <a:defRPr sz="2400">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p:txBody>
      </p:sp>
      <p:sp>
        <p:nvSpPr>
          <p:cNvPr id="8" name="Content Placeholder 7">
            <a:extLst>
              <a:ext uri="{FF2B5EF4-FFF2-40B4-BE49-F238E27FC236}">
                <a16:creationId xmlns:a16="http://schemas.microsoft.com/office/drawing/2014/main" id="{4E82312A-C749-2FF6-8958-77A84FCFB77D}"/>
              </a:ext>
            </a:extLst>
          </p:cNvPr>
          <p:cNvSpPr>
            <a:spLocks noGrp="1"/>
          </p:cNvSpPr>
          <p:nvPr>
            <p:ph sz="quarter" idx="10"/>
          </p:nvPr>
        </p:nvSpPr>
        <p:spPr>
          <a:xfrm>
            <a:off x="3275807"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0" name="Content Placeholder 9">
            <a:extLst>
              <a:ext uri="{FF2B5EF4-FFF2-40B4-BE49-F238E27FC236}">
                <a16:creationId xmlns:a16="http://schemas.microsoft.com/office/drawing/2014/main" id="{D35B88CE-E50A-7C22-72BA-D66420636FAF}"/>
              </a:ext>
            </a:extLst>
          </p:cNvPr>
          <p:cNvSpPr>
            <a:spLocks noGrp="1"/>
          </p:cNvSpPr>
          <p:nvPr>
            <p:ph sz="quarter" idx="11"/>
          </p:nvPr>
        </p:nvSpPr>
        <p:spPr>
          <a:xfrm>
            <a:off x="6107245" y="1535113"/>
            <a:ext cx="2592386" cy="3951288"/>
          </a:xfrm>
          <a:prstGeom prst="rect">
            <a:avLst/>
          </a:prstGeom>
        </p:spPr>
        <p:txBody>
          <a:bodyPr/>
          <a:lstStyle>
            <a:lvl1pPr>
              <a:defRPr sz="2400">
                <a:latin typeface="Arial" panose="020B0604020202020204" pitchFamily="34" charset="0"/>
                <a:cs typeface="Arial" panose="020B0604020202020204" pitchFamily="34" charset="0"/>
              </a:defRPr>
            </a:lvl1pPr>
          </a:lstStyle>
          <a:p>
            <a:pPr lvl="0"/>
            <a:r>
              <a:rPr lang="en-GB"/>
              <a:t>Click to edit Master text styles</a:t>
            </a:r>
          </a:p>
        </p:txBody>
      </p:sp>
      <p:sp>
        <p:nvSpPr>
          <p:cNvPr id="12" name="Text Placeholder 11">
            <a:extLst>
              <a:ext uri="{FF2B5EF4-FFF2-40B4-BE49-F238E27FC236}">
                <a16:creationId xmlns:a16="http://schemas.microsoft.com/office/drawing/2014/main" id="{D235E4C2-50E5-BEB3-D467-C30B3F854FFB}"/>
              </a:ext>
            </a:extLst>
          </p:cNvPr>
          <p:cNvSpPr>
            <a:spLocks noGrp="1"/>
          </p:cNvSpPr>
          <p:nvPr>
            <p:ph type="body" sz="quarter" idx="12"/>
          </p:nvPr>
        </p:nvSpPr>
        <p:spPr>
          <a:xfrm>
            <a:off x="435506" y="5603876"/>
            <a:ext cx="2614081" cy="598487"/>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4" name="Text Placeholder 13">
            <a:extLst>
              <a:ext uri="{FF2B5EF4-FFF2-40B4-BE49-F238E27FC236}">
                <a16:creationId xmlns:a16="http://schemas.microsoft.com/office/drawing/2014/main" id="{00A9C224-3B18-2372-D0A6-39AC1F4FD4AB}"/>
              </a:ext>
            </a:extLst>
          </p:cNvPr>
          <p:cNvSpPr>
            <a:spLocks noGrp="1"/>
          </p:cNvSpPr>
          <p:nvPr>
            <p:ph type="body" sz="quarter" idx="13"/>
          </p:nvPr>
        </p:nvSpPr>
        <p:spPr>
          <a:xfrm>
            <a:off x="3276600" y="5603875"/>
            <a:ext cx="2590800"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
        <p:nvSpPr>
          <p:cNvPr id="16" name="Text Placeholder 15">
            <a:extLst>
              <a:ext uri="{FF2B5EF4-FFF2-40B4-BE49-F238E27FC236}">
                <a16:creationId xmlns:a16="http://schemas.microsoft.com/office/drawing/2014/main" id="{E165867E-8131-E74C-DD51-2393E864A19E}"/>
              </a:ext>
            </a:extLst>
          </p:cNvPr>
          <p:cNvSpPr>
            <a:spLocks noGrp="1"/>
          </p:cNvSpPr>
          <p:nvPr>
            <p:ph type="body" sz="quarter" idx="14"/>
          </p:nvPr>
        </p:nvSpPr>
        <p:spPr>
          <a:xfrm>
            <a:off x="6094413" y="5603875"/>
            <a:ext cx="2509837" cy="598488"/>
          </a:xfrm>
          <a:prstGeom prst="rect">
            <a:avLst/>
          </a:prstGeom>
        </p:spPr>
        <p:txBody>
          <a:bodyPr/>
          <a:lstStyle>
            <a:lvl1pPr>
              <a:defRPr sz="2000">
                <a:latin typeface="Arial" panose="020B0604020202020204" pitchFamily="34" charset="0"/>
                <a:cs typeface="Arial" panose="020B0604020202020204" pitchFamily="34" charset="0"/>
              </a:defRPr>
            </a:lvl1pPr>
          </a:lstStyle>
          <a:p>
            <a:pPr lvl="0"/>
            <a:r>
              <a:rPr lang="en-GB"/>
              <a:t>Click to edit Master text styles</a:t>
            </a:r>
          </a:p>
        </p:txBody>
      </p:sp>
    </p:spTree>
    <p:extLst>
      <p:ext uri="{BB962C8B-B14F-4D97-AF65-F5344CB8AC3E}">
        <p14:creationId xmlns:p14="http://schemas.microsoft.com/office/powerpoint/2010/main" val="99368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image" Target="../media/image2.gif"/><Relationship Id="rId4" Type="http://schemas.openxmlformats.org/officeDocument/2006/relationships/hyperlink" Target="https://www.scottishbooktrust.com/learning-resources/brian-conaghans-creative-writing-lesson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1.xml"/><Relationship Id="rId5" Type="http://schemas.openxmlformats.org/officeDocument/2006/relationships/image" Target="../media/image2.gif"/><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2.gif"/><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image" Target="../media/image14.jpeg"/><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image" Target="../media/image2.gif"/><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image" Target="../media/image2.gif"/><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11.xml"/><Relationship Id="rId6" Type="http://schemas.openxmlformats.org/officeDocument/2006/relationships/image" Target="../media/image15.jpeg"/><Relationship Id="rId5" Type="http://schemas.openxmlformats.org/officeDocument/2006/relationships/image" Target="../media/image12.sv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image" Target="../media/image2.gif"/><Relationship Id="rId5" Type="http://schemas.openxmlformats.org/officeDocument/2006/relationships/image" Target="../media/image12.sv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jpeg"/><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hyperlink" Target="https://www.scottishbooktrust.com/writing-and-authors/young-writers" TargetMode="External"/><Relationship Id="rId5" Type="http://schemas.openxmlformats.org/officeDocument/2006/relationships/hyperlink" Target="https://www.scottishbooktrust.com/topics/creative-writing" TargetMode="External"/><Relationship Id="rId4" Type="http://schemas.openxmlformats.org/officeDocument/2006/relationships/hyperlink" Target="https://www.scottishbooktrust.com/authors-live-on-demand/brian-conaghan"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2.gif"/><Relationship Id="rId5" Type="http://schemas.openxmlformats.org/officeDocument/2006/relationships/image" Target="../media/image3.jpeg"/><Relationship Id="rId4" Type="http://schemas.openxmlformats.org/officeDocument/2006/relationships/hyperlink" Target="https://www.readingschools.sco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s://www.readingschools.scot/" TargetMode="External"/><Relationship Id="rId9"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11.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image" Target="../media/image13.jpeg"/><Relationship Id="rId5" Type="http://schemas.openxmlformats.org/officeDocument/2006/relationships/image" Target="../media/image12.sv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nchor="t" anchorCtr="0"/>
          <a:lstStyle/>
          <a:p>
            <a:pPr algn="l"/>
            <a:r>
              <a:rPr lang="en-GB" sz="4000" b="1" dirty="0">
                <a:latin typeface="Arial" panose="020B0604020202020204" pitchFamily="34" charset="0"/>
                <a:cs typeface="Arial" panose="020B0604020202020204" pitchFamily="34" charset="0"/>
              </a:rPr>
              <a:t>How to use this PowerPoint</a:t>
            </a:r>
            <a:endParaRPr lang="en-US" sz="4000" b="1" dirty="0">
              <a:latin typeface="Arial" panose="020B0604020202020204" pitchFamily="34" charset="0"/>
              <a:cs typeface="Arial" panose="020B0604020202020204" pitchFamily="34" charset="0"/>
            </a:endParaRPr>
          </a:p>
        </p:txBody>
      </p:sp>
      <p:sp>
        <p:nvSpPr>
          <p:cNvPr id="9" name="Vertical Text Placeholder 8"/>
          <p:cNvSpPr>
            <a:spLocks noGrp="1"/>
          </p:cNvSpPr>
          <p:nvPr>
            <p:ph type="body" orient="vert" idx="1"/>
          </p:nvPr>
        </p:nvSpPr>
        <p:spPr>
          <a:xfrm>
            <a:off x="539552" y="1052736"/>
            <a:ext cx="8147248" cy="4968552"/>
          </a:xfrm>
        </p:spPr>
        <p:txBody>
          <a:bodyPr vert="horz">
            <a:normAutofit/>
          </a:bodyPr>
          <a:lstStyle/>
          <a:p>
            <a:pPr marL="0" indent="0">
              <a:buNone/>
            </a:pPr>
            <a:r>
              <a:rPr lang="en-US" sz="1800" dirty="0">
                <a:latin typeface="Arial" panose="020B0604020202020204" pitchFamily="34" charset="0"/>
                <a:cs typeface="Arial" panose="020B0604020202020204" pitchFamily="34" charset="0"/>
              </a:rPr>
              <a:t>This is the first of four lessons from Brian Conaghan on creative writing for young people. You can find the rest </a:t>
            </a:r>
            <a:r>
              <a:rPr lang="en-US" sz="1800" dirty="0">
                <a:latin typeface="Arial" panose="020B0604020202020204" pitchFamily="34" charset="0"/>
                <a:cs typeface="Arial" panose="020B0604020202020204" pitchFamily="34" charset="0"/>
                <a:hlinkClick r:id="rId4"/>
              </a:rPr>
              <a:t>via the Scottish Book Trust website</a:t>
            </a:r>
            <a:r>
              <a:rPr lang="en-US" sz="1800" dirty="0">
                <a:latin typeface="Arial" panose="020B0604020202020204" pitchFamily="34" charset="0"/>
                <a:cs typeface="Arial" panose="020B0604020202020204" pitchFamily="34" charset="0"/>
              </a:rPr>
              <a:t>:</a:t>
            </a: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Lesson 1: Developing your writing skills</a:t>
            </a: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Lesson 2: Developing your writing style</a:t>
            </a: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Lesson 3: How to write with empathy</a:t>
            </a: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Lesson 4: Developing your editing skills</a:t>
            </a:r>
          </a:p>
          <a:p>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Each PowerPoint shares </a:t>
            </a:r>
            <a:r>
              <a:rPr lang="en-US" sz="1800" b="1" dirty="0">
                <a:solidFill>
                  <a:srgbClr val="01A6D4"/>
                </a:solidFill>
                <a:latin typeface="Arial" panose="020B0604020202020204" pitchFamily="34" charset="0"/>
                <a:cs typeface="Arial" panose="020B0604020202020204" pitchFamily="34" charset="0"/>
              </a:rPr>
              <a:t>tips</a:t>
            </a:r>
            <a:r>
              <a:rPr lang="en-US" sz="1800" dirty="0">
                <a:latin typeface="Arial" panose="020B0604020202020204" pitchFamily="34" charset="0"/>
                <a:cs typeface="Arial" panose="020B0604020202020204" pitchFamily="34" charset="0"/>
              </a:rPr>
              <a:t> that can be used throughout a pupil’s writing experience, as well as </a:t>
            </a:r>
            <a:r>
              <a:rPr lang="en-US" sz="1800" b="1" dirty="0">
                <a:solidFill>
                  <a:srgbClr val="67B02C"/>
                </a:solidFill>
                <a:latin typeface="Arial" panose="020B0604020202020204" pitchFamily="34" charset="0"/>
                <a:cs typeface="Arial" panose="020B0604020202020204" pitchFamily="34" charset="0"/>
              </a:rPr>
              <a:t>activities</a:t>
            </a:r>
            <a:r>
              <a:rPr lang="en-US" sz="1800" b="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you can do in your class or library. Where possible, we have highlighted how long an activity takes. Please do adapt this based upon the pupils you work with and/or if you would like to add in some time for reflection. </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Feel free to use this entire PowerPoint as one lesson, or to dip in and out and use some of the tips and activities. </a:t>
            </a:r>
            <a:endParaRPr lang="en-US" sz="2800" dirty="0">
              <a:latin typeface="Helvetica Neue"/>
            </a:endParaRPr>
          </a:p>
        </p:txBody>
      </p:sp>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595823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AA53E2DA-BD8E-162B-B89A-5BAF373FA750}"/>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9EB00A71-3901-EB2B-78C8-3AB778940976}"/>
              </a:ext>
            </a:extLst>
          </p:cNvPr>
          <p:cNvSpPr>
            <a:spLocks noGrp="1"/>
          </p:cNvSpPr>
          <p:nvPr>
            <p:ph type="title"/>
          </p:nvPr>
        </p:nvSpPr>
        <p:spPr>
          <a:xfrm>
            <a:off x="381000" y="157799"/>
            <a:ext cx="8229600" cy="1143000"/>
          </a:xfrm>
        </p:spPr>
        <p:txBody>
          <a:bodyPr anchor="t" anchorCtr="0">
            <a:normAutofit fontScale="90000"/>
          </a:bodyPr>
          <a:lstStyle/>
          <a:p>
            <a:pPr algn="l"/>
            <a:r>
              <a:rPr lang="en-US" sz="3600" b="1" dirty="0">
                <a:solidFill>
                  <a:srgbClr val="01A6D4"/>
                </a:solidFill>
                <a:latin typeface="Arial" panose="020B0604020202020204" pitchFamily="34" charset="0"/>
                <a:cs typeface="Arial" panose="020B0604020202020204" pitchFamily="34" charset="0"/>
              </a:rPr>
              <a:t>Tip 2: Play with sentence structure (1)</a:t>
            </a:r>
          </a:p>
        </p:txBody>
      </p:sp>
      <p:pic>
        <p:nvPicPr>
          <p:cNvPr id="4" name="Picture 3">
            <a:extLst>
              <a:ext uri="{FF2B5EF4-FFF2-40B4-BE49-F238E27FC236}">
                <a16:creationId xmlns:a16="http://schemas.microsoft.com/office/drawing/2014/main" id="{CA540200-816B-5F18-C09A-876F8F9E7F69}"/>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D1615E56-D4BB-0796-E08C-C451291FA5DF}"/>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400" dirty="0">
                <a:latin typeface="Arial" panose="020B0604020202020204" pitchFamily="34" charset="0"/>
                <a:cs typeface="Arial" panose="020B0604020202020204" pitchFamily="34" charset="0"/>
              </a:rPr>
              <a:t>Your style can be shaped by the types of sentences you use. </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For example, very short sentences will have high impact. Long sentences will have more of a flow.</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Finding a rhythm between the two can help you create your own distinctive style.</a:t>
            </a:r>
            <a:endParaRPr lang="en-US" sz="2400" dirty="0">
              <a:latin typeface="Helvetica Neue"/>
            </a:endParaRPr>
          </a:p>
        </p:txBody>
      </p:sp>
      <p:sp>
        <p:nvSpPr>
          <p:cNvPr id="6" name="TextBox 5">
            <a:extLst>
              <a:ext uri="{FF2B5EF4-FFF2-40B4-BE49-F238E27FC236}">
                <a16:creationId xmlns:a16="http://schemas.microsoft.com/office/drawing/2014/main" id="{2F9B8444-C60B-3899-FF46-7BD9F7913809}"/>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9E67B880-EBC6-D892-61AF-2265E86F814A}"/>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84373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8527BC3D-FF39-D99E-198C-7963A47E89CB}"/>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B9127727-B56C-0FA3-1E87-D45560C76C9A}"/>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(2)</a:t>
            </a:r>
          </a:p>
        </p:txBody>
      </p:sp>
      <p:pic>
        <p:nvPicPr>
          <p:cNvPr id="4" name="Picture 3">
            <a:extLst>
              <a:ext uri="{FF2B5EF4-FFF2-40B4-BE49-F238E27FC236}">
                <a16:creationId xmlns:a16="http://schemas.microsoft.com/office/drawing/2014/main" id="{C3CEC921-5E66-627F-E031-819D2DE701C8}"/>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FA36B2AB-F045-6116-529A-DBFE0AFF0C1C}"/>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400" b="1" dirty="0">
                <a:solidFill>
                  <a:srgbClr val="01A6D4"/>
                </a:solidFill>
                <a:latin typeface="Arial" panose="020B0604020202020204" pitchFamily="34" charset="0"/>
                <a:cs typeface="Arial" panose="020B0604020202020204" pitchFamily="34" charset="0"/>
              </a:rPr>
              <a:t>Example 1: Short and punchy sentences for impact</a:t>
            </a:r>
            <a:br>
              <a:rPr lang="en-US" sz="2400" b="1" dirty="0">
                <a:solidFill>
                  <a:srgbClr val="01A6D4"/>
                </a:solidFill>
                <a:latin typeface="Arial" panose="020B0604020202020204" pitchFamily="34" charset="0"/>
                <a:cs typeface="Arial" panose="020B0604020202020204" pitchFamily="34" charset="0"/>
              </a:rPr>
            </a:br>
            <a:br>
              <a:rPr lang="en-US" sz="2400" b="1" dirty="0">
                <a:solidFill>
                  <a:srgbClr val="01A6D4"/>
                </a:solidFill>
                <a:latin typeface="Arial" panose="020B0604020202020204" pitchFamily="34" charset="0"/>
                <a:cs typeface="Arial" panose="020B0604020202020204" pitchFamily="34" charset="0"/>
              </a:rPr>
            </a:br>
            <a:r>
              <a:rPr lang="en-US" sz="2400" i="1" dirty="0">
                <a:latin typeface="Arial" panose="020B0604020202020204" pitchFamily="34" charset="0"/>
                <a:cs typeface="Arial" panose="020B0604020202020204" pitchFamily="34" charset="0"/>
              </a:rPr>
              <a:t>He ran. Faster. Heart pounding. The door slammed behind him.</a:t>
            </a:r>
            <a:br>
              <a:rPr lang="en-US" sz="2400" i="1" dirty="0">
                <a:latin typeface="Arial" panose="020B0604020202020204" pitchFamily="34" charset="0"/>
                <a:cs typeface="Arial" panose="020B0604020202020204" pitchFamily="34" charset="0"/>
              </a:rPr>
            </a:br>
            <a:br>
              <a:rPr lang="en-US" sz="2400" i="1"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What impact does this have on you? Discuss.</a:t>
            </a:r>
            <a:endParaRPr lang="en-US" sz="2400" b="1" dirty="0">
              <a:latin typeface="Helvetica Neue"/>
            </a:endParaRPr>
          </a:p>
        </p:txBody>
      </p:sp>
      <p:sp>
        <p:nvSpPr>
          <p:cNvPr id="6" name="TextBox 5">
            <a:extLst>
              <a:ext uri="{FF2B5EF4-FFF2-40B4-BE49-F238E27FC236}">
                <a16:creationId xmlns:a16="http://schemas.microsoft.com/office/drawing/2014/main" id="{414D505A-700F-88EA-CE69-CF3CF87AF1E5}"/>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EDD7B2B4-83C1-0439-5EA9-A4DAF402CB97}"/>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272959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6EFA2725-D12B-18E8-D874-BE5D058D0D9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6263CB38-73D1-A323-8129-AF0E0971F5C4}"/>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(3)</a:t>
            </a:r>
          </a:p>
        </p:txBody>
      </p:sp>
      <p:pic>
        <p:nvPicPr>
          <p:cNvPr id="4" name="Picture 3">
            <a:extLst>
              <a:ext uri="{FF2B5EF4-FFF2-40B4-BE49-F238E27FC236}">
                <a16:creationId xmlns:a16="http://schemas.microsoft.com/office/drawing/2014/main" id="{EF2CDB1B-590F-6A13-BDA9-71A9CE7C622B}"/>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884725AF-2F1C-039B-9624-A90A9DDA4F96}"/>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400" b="1" dirty="0">
                <a:solidFill>
                  <a:srgbClr val="01A6D4"/>
                </a:solidFill>
                <a:latin typeface="Arial" panose="020B0604020202020204" pitchFamily="34" charset="0"/>
                <a:cs typeface="Arial" panose="020B0604020202020204" pitchFamily="34" charset="0"/>
              </a:rPr>
              <a:t>Example 1: Short and punchy sentences for impact</a:t>
            </a:r>
            <a:br>
              <a:rPr lang="en-US" sz="2400" b="1" dirty="0">
                <a:solidFill>
                  <a:srgbClr val="01A6D4"/>
                </a:solidFill>
                <a:latin typeface="Arial" panose="020B0604020202020204" pitchFamily="34" charset="0"/>
                <a:cs typeface="Arial" panose="020B0604020202020204" pitchFamily="34" charset="0"/>
              </a:rPr>
            </a:br>
            <a:br>
              <a:rPr lang="en-US" sz="2400" b="1" dirty="0">
                <a:solidFill>
                  <a:srgbClr val="01A6D4"/>
                </a:solidFill>
                <a:latin typeface="Arial" panose="020B0604020202020204" pitchFamily="34" charset="0"/>
                <a:cs typeface="Arial" panose="020B0604020202020204" pitchFamily="34" charset="0"/>
              </a:rPr>
            </a:br>
            <a:r>
              <a:rPr lang="en-US" sz="2400" i="1" dirty="0">
                <a:latin typeface="Arial" panose="020B0604020202020204" pitchFamily="34" charset="0"/>
                <a:cs typeface="Arial" panose="020B0604020202020204" pitchFamily="34" charset="0"/>
              </a:rPr>
              <a:t>He ran. Faster. Heart pounding. The door slammed behind him.</a:t>
            </a:r>
            <a:br>
              <a:rPr lang="en-US" sz="2400" i="1" dirty="0">
                <a:latin typeface="Arial" panose="020B0604020202020204" pitchFamily="34" charset="0"/>
                <a:cs typeface="Arial" panose="020B0604020202020204" pitchFamily="34" charset="0"/>
              </a:rPr>
            </a:br>
            <a:br>
              <a:rPr lang="en-US" sz="2400" i="1" dirty="0">
                <a:latin typeface="Arial" panose="020B0604020202020204" pitchFamily="34" charset="0"/>
                <a:cs typeface="Arial" panose="020B0604020202020204" pitchFamily="34" charset="0"/>
              </a:rPr>
            </a:br>
            <a:r>
              <a:rPr lang="en-US" sz="2400" b="1" dirty="0">
                <a:solidFill>
                  <a:srgbClr val="01A6D4"/>
                </a:solidFill>
                <a:latin typeface="Arial" panose="020B0604020202020204" pitchFamily="34" charset="0"/>
                <a:cs typeface="Arial" panose="020B0604020202020204" pitchFamily="34" charset="0"/>
              </a:rPr>
              <a:t>Effect:</a:t>
            </a:r>
          </a:p>
          <a:p>
            <a:r>
              <a:rPr lang="en-US" sz="2400" dirty="0">
                <a:latin typeface="Helvetica Neue"/>
              </a:rPr>
              <a:t>A sense of urgency</a:t>
            </a:r>
          </a:p>
          <a:p>
            <a:r>
              <a:rPr lang="en-US" sz="2400" dirty="0">
                <a:latin typeface="Helvetica Neue"/>
              </a:rPr>
              <a:t>Tension</a:t>
            </a:r>
          </a:p>
          <a:p>
            <a:r>
              <a:rPr lang="en-US" sz="2400" dirty="0">
                <a:latin typeface="Helvetica Neue"/>
              </a:rPr>
              <a:t>Fast-paced </a:t>
            </a:r>
          </a:p>
          <a:p>
            <a:r>
              <a:rPr lang="en-US" sz="2400" dirty="0">
                <a:latin typeface="Helvetica Neue"/>
              </a:rPr>
              <a:t>Intense</a:t>
            </a:r>
          </a:p>
        </p:txBody>
      </p:sp>
      <p:sp>
        <p:nvSpPr>
          <p:cNvPr id="6" name="TextBox 5">
            <a:extLst>
              <a:ext uri="{FF2B5EF4-FFF2-40B4-BE49-F238E27FC236}">
                <a16:creationId xmlns:a16="http://schemas.microsoft.com/office/drawing/2014/main" id="{9BBB3AEE-892A-C659-C279-2DF2CD8062B0}"/>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C5203014-DEC7-523D-A932-A24DF1EF8440}"/>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61357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E9C5874A-7254-01FF-44B5-825D3E4E9E5E}"/>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B93A9AE3-131E-6B82-6053-F9D880B52AC5}"/>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(4)</a:t>
            </a:r>
          </a:p>
        </p:txBody>
      </p:sp>
      <p:pic>
        <p:nvPicPr>
          <p:cNvPr id="4" name="Picture 3">
            <a:extLst>
              <a:ext uri="{FF2B5EF4-FFF2-40B4-BE49-F238E27FC236}">
                <a16:creationId xmlns:a16="http://schemas.microsoft.com/office/drawing/2014/main" id="{2A0E649B-A35A-D767-FBA0-2134B18CB454}"/>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37BF8098-E2E4-08D3-52A2-5C3DDEF8BC51}"/>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000" b="1" dirty="0">
                <a:solidFill>
                  <a:srgbClr val="01A6D4"/>
                </a:solidFill>
                <a:latin typeface="Arial" panose="020B0604020202020204" pitchFamily="34" charset="0"/>
                <a:cs typeface="Arial" panose="020B0604020202020204" pitchFamily="34" charset="0"/>
              </a:rPr>
              <a:t>Example 2: Long, flowing sentences for rhythm</a:t>
            </a:r>
            <a:br>
              <a:rPr lang="en-US" sz="2000" b="1" dirty="0">
                <a:solidFill>
                  <a:srgbClr val="01A6D4"/>
                </a:solidFill>
                <a:latin typeface="Arial" panose="020B0604020202020204" pitchFamily="34" charset="0"/>
                <a:cs typeface="Arial" panose="020B0604020202020204" pitchFamily="34" charset="0"/>
              </a:rPr>
            </a:br>
            <a:br>
              <a:rPr lang="en-US" sz="2000" b="1" dirty="0">
                <a:solidFill>
                  <a:srgbClr val="01A6D4"/>
                </a:solidFill>
                <a:latin typeface="Arial" panose="020B0604020202020204" pitchFamily="34" charset="0"/>
                <a:cs typeface="Arial" panose="020B0604020202020204" pitchFamily="34" charset="0"/>
              </a:rPr>
            </a:br>
            <a:r>
              <a:rPr lang="en-GB" sz="2000" i="1" dirty="0">
                <a:latin typeface="Arial" panose="020B0604020202020204" pitchFamily="34" charset="0"/>
                <a:cs typeface="Arial" panose="020B0604020202020204" pitchFamily="34" charset="0"/>
              </a:rPr>
              <a:t>The sun was beginning to sink low on the horizon, casting long, golden shadows across the fields, and in the distance, the faint chirping of crickets could be heard as the cool evening breeze stirred the leaves.</a:t>
            </a:r>
          </a:p>
          <a:p>
            <a:pPr marL="0" indent="0">
              <a:buNone/>
            </a:pPr>
            <a:br>
              <a:rPr lang="en-US" sz="2000" i="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What impact does this have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on you? Discuss.</a:t>
            </a:r>
            <a:endParaRPr lang="en-US" sz="2000" b="1" dirty="0">
              <a:latin typeface="Helvetica Neue"/>
            </a:endParaRPr>
          </a:p>
        </p:txBody>
      </p:sp>
      <p:sp>
        <p:nvSpPr>
          <p:cNvPr id="6" name="TextBox 5">
            <a:extLst>
              <a:ext uri="{FF2B5EF4-FFF2-40B4-BE49-F238E27FC236}">
                <a16:creationId xmlns:a16="http://schemas.microsoft.com/office/drawing/2014/main" id="{24CEB57C-C998-6D68-23B1-5556A67C90B7}"/>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2DC4832E-2B61-CA03-A8CB-0C40D676EFBA}"/>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79488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E768C4FF-2EFC-DD59-96BF-05259A45F599}"/>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3F91B030-0898-C774-1411-32C9DD5BDBAA}"/>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(5)</a:t>
            </a:r>
          </a:p>
        </p:txBody>
      </p:sp>
      <p:pic>
        <p:nvPicPr>
          <p:cNvPr id="5" name="Picture 4">
            <a:extLst>
              <a:ext uri="{FF2B5EF4-FFF2-40B4-BE49-F238E27FC236}">
                <a16:creationId xmlns:a16="http://schemas.microsoft.com/office/drawing/2014/main" id="{B949086B-B23F-5EEC-F3AD-236BBD1A2B8F}"/>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
        <p:nvSpPr>
          <p:cNvPr id="9" name="Vertical Text Placeholder 8">
            <a:extLst>
              <a:ext uri="{FF2B5EF4-FFF2-40B4-BE49-F238E27FC236}">
                <a16:creationId xmlns:a16="http://schemas.microsoft.com/office/drawing/2014/main" id="{2E8AF901-C7BF-5386-9E34-C6C565307DFC}"/>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000" b="1" dirty="0">
                <a:solidFill>
                  <a:srgbClr val="01A6D4"/>
                </a:solidFill>
                <a:latin typeface="Arial" panose="020B0604020202020204" pitchFamily="34" charset="0"/>
                <a:cs typeface="Arial" panose="020B0604020202020204" pitchFamily="34" charset="0"/>
              </a:rPr>
              <a:t>Example 2: Long, flowing sentences for rhythm</a:t>
            </a:r>
            <a:br>
              <a:rPr lang="en-US" sz="2000" b="1" dirty="0">
                <a:solidFill>
                  <a:srgbClr val="01A6D4"/>
                </a:solidFill>
                <a:latin typeface="Arial" panose="020B0604020202020204" pitchFamily="34" charset="0"/>
                <a:cs typeface="Arial" panose="020B0604020202020204" pitchFamily="34" charset="0"/>
              </a:rPr>
            </a:br>
            <a:br>
              <a:rPr lang="en-US" sz="2000" b="1" dirty="0">
                <a:solidFill>
                  <a:srgbClr val="01A6D4"/>
                </a:solidFill>
                <a:latin typeface="Arial" panose="020B0604020202020204" pitchFamily="34" charset="0"/>
                <a:cs typeface="Arial" panose="020B0604020202020204" pitchFamily="34" charset="0"/>
              </a:rPr>
            </a:br>
            <a:r>
              <a:rPr lang="en-GB" sz="2000" i="1" dirty="0">
                <a:latin typeface="Arial" panose="020B0604020202020204" pitchFamily="34" charset="0"/>
                <a:cs typeface="Arial" panose="020B0604020202020204" pitchFamily="34" charset="0"/>
              </a:rPr>
              <a:t>The sun was beginning to sink low on the horizon, casting long, golden shadows across the fields, and in the distance, the faint chirping of crickets could be heard as the cool evening breeze stirred the leaves.</a:t>
            </a:r>
          </a:p>
          <a:p>
            <a:pPr marL="0" indent="0">
              <a:buNone/>
            </a:pPr>
            <a:br>
              <a:rPr lang="en-US" sz="2000" i="1" dirty="0">
                <a:latin typeface="Arial" panose="020B0604020202020204" pitchFamily="34" charset="0"/>
                <a:cs typeface="Arial" panose="020B0604020202020204" pitchFamily="34" charset="0"/>
              </a:rPr>
            </a:br>
            <a:r>
              <a:rPr lang="en-US" sz="2000" b="1" dirty="0">
                <a:solidFill>
                  <a:srgbClr val="01A6D4"/>
                </a:solidFill>
                <a:latin typeface="Arial" panose="020B0604020202020204" pitchFamily="34" charset="0"/>
                <a:cs typeface="Arial" panose="020B0604020202020204" pitchFamily="34" charset="0"/>
              </a:rPr>
              <a:t>Effect:</a:t>
            </a:r>
          </a:p>
          <a:p>
            <a:r>
              <a:rPr lang="en-US" sz="2000" dirty="0">
                <a:latin typeface="Helvetica Neue"/>
              </a:rPr>
              <a:t>Calm</a:t>
            </a:r>
          </a:p>
          <a:p>
            <a:r>
              <a:rPr lang="en-US" sz="2000" dirty="0">
                <a:latin typeface="Helvetica Neue"/>
              </a:rPr>
              <a:t>Reflective</a:t>
            </a:r>
          </a:p>
          <a:p>
            <a:r>
              <a:rPr lang="en-US" sz="2000" dirty="0">
                <a:latin typeface="Helvetica Neue"/>
              </a:rPr>
              <a:t>Good for creating atmosphere</a:t>
            </a:r>
          </a:p>
          <a:p>
            <a:r>
              <a:rPr lang="en-US" sz="2000" dirty="0">
                <a:latin typeface="Helvetica Neue"/>
              </a:rPr>
              <a:t>Slows down the narrative</a:t>
            </a:r>
          </a:p>
        </p:txBody>
      </p:sp>
      <p:sp>
        <p:nvSpPr>
          <p:cNvPr id="6" name="TextBox 5">
            <a:extLst>
              <a:ext uri="{FF2B5EF4-FFF2-40B4-BE49-F238E27FC236}">
                <a16:creationId xmlns:a16="http://schemas.microsoft.com/office/drawing/2014/main" id="{25B0AD80-24C0-31CD-E78B-E69426222C76}"/>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4" name="Picture 3">
            <a:extLst>
              <a:ext uri="{FF2B5EF4-FFF2-40B4-BE49-F238E27FC236}">
                <a16:creationId xmlns:a16="http://schemas.microsoft.com/office/drawing/2014/main" id="{96BF634E-A0B7-E49B-61D4-EA5536C4449D}"/>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Tree>
    <p:extLst>
      <p:ext uri="{BB962C8B-B14F-4D97-AF65-F5344CB8AC3E}">
        <p14:creationId xmlns:p14="http://schemas.microsoft.com/office/powerpoint/2010/main" val="2238089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A62AB657-9501-A200-712D-B6D89E3E86AE}"/>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5EFC07DA-22BC-5C28-0CEB-E35D6115CF12}"/>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(6)</a:t>
            </a:r>
          </a:p>
        </p:txBody>
      </p:sp>
      <p:pic>
        <p:nvPicPr>
          <p:cNvPr id="4" name="Picture 3">
            <a:extLst>
              <a:ext uri="{FF2B5EF4-FFF2-40B4-BE49-F238E27FC236}">
                <a16:creationId xmlns:a16="http://schemas.microsoft.com/office/drawing/2014/main" id="{1EC1FE39-486F-0689-AC41-E0EFF6C72527}"/>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99024456-BC4D-2C68-F772-9E34D0464D14}"/>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000" b="1" dirty="0">
                <a:solidFill>
                  <a:srgbClr val="01A6D4"/>
                </a:solidFill>
                <a:latin typeface="Arial" panose="020B0604020202020204" pitchFamily="34" charset="0"/>
                <a:cs typeface="Arial" panose="020B0604020202020204" pitchFamily="34" charset="0"/>
              </a:rPr>
              <a:t>Example 3: Mixing sentence lengths for variety</a:t>
            </a:r>
            <a:br>
              <a:rPr lang="en-US" sz="2000" b="1" dirty="0">
                <a:solidFill>
                  <a:srgbClr val="01A6D4"/>
                </a:solidFill>
                <a:latin typeface="Arial" panose="020B0604020202020204" pitchFamily="34" charset="0"/>
                <a:cs typeface="Arial" panose="020B0604020202020204" pitchFamily="34" charset="0"/>
              </a:rPr>
            </a:br>
            <a:br>
              <a:rPr lang="en-US" sz="2000" b="1" dirty="0">
                <a:solidFill>
                  <a:srgbClr val="01A6D4"/>
                </a:solidFill>
                <a:latin typeface="Arial" panose="020B0604020202020204" pitchFamily="34" charset="0"/>
                <a:cs typeface="Arial" panose="020B0604020202020204" pitchFamily="34" charset="0"/>
              </a:rPr>
            </a:br>
            <a:r>
              <a:rPr lang="en-GB" sz="2000" i="1" dirty="0">
                <a:latin typeface="Arial" panose="020B0604020202020204" pitchFamily="34" charset="0"/>
                <a:cs typeface="Arial" panose="020B0604020202020204" pitchFamily="34" charset="0"/>
              </a:rPr>
              <a:t>She stood there, unsure. The street was quiet, too quiet, as though the world had stopped breathing for a moment. Then, with a deep breath, she took a step forward.</a:t>
            </a:r>
          </a:p>
          <a:p>
            <a:pPr marL="0" indent="0">
              <a:buNone/>
            </a:pPr>
            <a:br>
              <a:rPr lang="en-US" sz="2000" i="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What impact does this have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on you? Discuss.</a:t>
            </a:r>
            <a:endParaRPr lang="en-US" sz="2000" dirty="0">
              <a:latin typeface="Helvetica Neue"/>
            </a:endParaRPr>
          </a:p>
        </p:txBody>
      </p:sp>
      <p:sp>
        <p:nvSpPr>
          <p:cNvPr id="6" name="TextBox 5">
            <a:extLst>
              <a:ext uri="{FF2B5EF4-FFF2-40B4-BE49-F238E27FC236}">
                <a16:creationId xmlns:a16="http://schemas.microsoft.com/office/drawing/2014/main" id="{9EC85546-1E02-31BF-842C-45E0090FA159}"/>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093ED2D0-1738-D13B-AEC8-696EF16D4A00}"/>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925793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408E8C44-A677-5C16-2BC5-34DECA60F6D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7E76D4B-05CC-9E91-6316-CA79CC992674}"/>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2: Play with sentence structure (7)</a:t>
            </a:r>
          </a:p>
        </p:txBody>
      </p:sp>
      <p:pic>
        <p:nvPicPr>
          <p:cNvPr id="4" name="Picture 3">
            <a:extLst>
              <a:ext uri="{FF2B5EF4-FFF2-40B4-BE49-F238E27FC236}">
                <a16:creationId xmlns:a16="http://schemas.microsoft.com/office/drawing/2014/main" id="{C7C070BF-7D31-5EC0-5849-0AD279579EBA}"/>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4A366687-AA11-E26D-7659-0EAD72BAFBBC}"/>
              </a:ext>
            </a:extLst>
          </p:cNvPr>
          <p:cNvSpPr>
            <a:spLocks noGrp="1"/>
          </p:cNvSpPr>
          <p:nvPr>
            <p:ph type="body" orient="vert" idx="1"/>
          </p:nvPr>
        </p:nvSpPr>
        <p:spPr>
          <a:xfrm>
            <a:off x="3923928" y="921420"/>
            <a:ext cx="4762872" cy="5027860"/>
          </a:xfrm>
        </p:spPr>
        <p:txBody>
          <a:bodyPr vert="horz">
            <a:noAutofit/>
          </a:bodyPr>
          <a:lstStyle/>
          <a:p>
            <a:pPr marL="0" indent="0">
              <a:buNone/>
            </a:pPr>
            <a:r>
              <a:rPr lang="en-US" sz="2000" b="1" dirty="0">
                <a:solidFill>
                  <a:srgbClr val="01A6D4"/>
                </a:solidFill>
                <a:latin typeface="Arial" panose="020B0604020202020204" pitchFamily="34" charset="0"/>
                <a:cs typeface="Arial" panose="020B0604020202020204" pitchFamily="34" charset="0"/>
              </a:rPr>
              <a:t>Example 3: Mixing sentence lengths for variety</a:t>
            </a:r>
            <a:br>
              <a:rPr lang="en-US" sz="2000" b="1" dirty="0">
                <a:solidFill>
                  <a:srgbClr val="01A6D4"/>
                </a:solidFill>
                <a:latin typeface="Arial" panose="020B0604020202020204" pitchFamily="34" charset="0"/>
                <a:cs typeface="Arial" panose="020B0604020202020204" pitchFamily="34" charset="0"/>
              </a:rPr>
            </a:br>
            <a:br>
              <a:rPr lang="en-US" sz="2000" b="1" dirty="0">
                <a:solidFill>
                  <a:srgbClr val="01A6D4"/>
                </a:solidFill>
                <a:latin typeface="Arial" panose="020B0604020202020204" pitchFamily="34" charset="0"/>
                <a:cs typeface="Arial" panose="020B0604020202020204" pitchFamily="34" charset="0"/>
              </a:rPr>
            </a:br>
            <a:r>
              <a:rPr lang="en-GB" sz="2000" i="1" dirty="0">
                <a:latin typeface="Arial" panose="020B0604020202020204" pitchFamily="34" charset="0"/>
                <a:cs typeface="Arial" panose="020B0604020202020204" pitchFamily="34" charset="0"/>
              </a:rPr>
              <a:t>She stood there, unsure. The street was quiet, too quiet, as though the world had stopped breathing for a moment. Then, with a deep breath, she took a step forward.</a:t>
            </a:r>
          </a:p>
          <a:p>
            <a:pPr marL="0" indent="0">
              <a:buNone/>
            </a:pPr>
            <a:br>
              <a:rPr lang="en-US" sz="2000" i="1" dirty="0">
                <a:latin typeface="Arial" panose="020B0604020202020204" pitchFamily="34" charset="0"/>
                <a:cs typeface="Arial" panose="020B0604020202020204" pitchFamily="34" charset="0"/>
              </a:rPr>
            </a:br>
            <a:r>
              <a:rPr lang="en-US" sz="2000" b="1" dirty="0">
                <a:solidFill>
                  <a:srgbClr val="01A6D4"/>
                </a:solidFill>
                <a:latin typeface="Arial" panose="020B0604020202020204" pitchFamily="34" charset="0"/>
                <a:cs typeface="Arial" panose="020B0604020202020204" pitchFamily="34" charset="0"/>
              </a:rPr>
              <a:t>Effect:</a:t>
            </a:r>
          </a:p>
          <a:p>
            <a:r>
              <a:rPr lang="en-US" sz="2000" dirty="0">
                <a:latin typeface="Helvetica Neue"/>
              </a:rPr>
              <a:t>Keeps the reader engaged</a:t>
            </a:r>
          </a:p>
          <a:p>
            <a:r>
              <a:rPr lang="en-US" sz="2000" dirty="0">
                <a:latin typeface="Helvetica Neue"/>
              </a:rPr>
              <a:t>Balances tension and reaction</a:t>
            </a:r>
          </a:p>
          <a:p>
            <a:r>
              <a:rPr lang="en-US" sz="2000" dirty="0">
                <a:latin typeface="Helvetica Neue"/>
              </a:rPr>
              <a:t>Dynamic</a:t>
            </a:r>
          </a:p>
        </p:txBody>
      </p:sp>
      <p:sp>
        <p:nvSpPr>
          <p:cNvPr id="6" name="TextBox 5">
            <a:extLst>
              <a:ext uri="{FF2B5EF4-FFF2-40B4-BE49-F238E27FC236}">
                <a16:creationId xmlns:a16="http://schemas.microsoft.com/office/drawing/2014/main" id="{DBFBAB8F-50E8-C337-2B02-A0BDDE9F5EEA}"/>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1690A8EC-1BAF-E5A4-A129-5FC57054CD84}"/>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262697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6AA0B6AA-C207-85B7-9B85-4C8FEDB7697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DE7CEBB-24A3-A564-09B2-1F8B1DA0F06B}"/>
              </a:ext>
            </a:extLst>
          </p:cNvPr>
          <p:cNvSpPr>
            <a:spLocks noGrp="1"/>
          </p:cNvSpPr>
          <p:nvPr>
            <p:ph type="title"/>
          </p:nvPr>
        </p:nvSpPr>
        <p:spPr>
          <a:xfrm>
            <a:off x="491930" y="323255"/>
            <a:ext cx="6168302" cy="634081"/>
          </a:xfrm>
        </p:spPr>
        <p:txBody>
          <a:bodyPr anchor="t" anchorCtr="0">
            <a:normAutofit/>
          </a:bodyPr>
          <a:lstStyle/>
          <a:p>
            <a:pPr algn="l"/>
            <a:r>
              <a:rPr lang="en-US" sz="2800" b="1" dirty="0">
                <a:solidFill>
                  <a:srgbClr val="67B02C"/>
                </a:solidFill>
                <a:latin typeface="Arial" panose="020B0604020202020204" pitchFamily="34" charset="0"/>
                <a:cs typeface="Arial" panose="020B0604020202020204" pitchFamily="34" charset="0"/>
              </a:rPr>
              <a:t>Activity 2: Create varied sentences</a:t>
            </a:r>
          </a:p>
        </p:txBody>
      </p:sp>
      <p:pic>
        <p:nvPicPr>
          <p:cNvPr id="10" name="Graphic 9" descr="Clock with solid fill">
            <a:extLst>
              <a:ext uri="{FF2B5EF4-FFF2-40B4-BE49-F238E27FC236}">
                <a16:creationId xmlns:a16="http://schemas.microsoft.com/office/drawing/2014/main" id="{F6C543BF-92E2-86EE-F7DF-91AB6124299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9624" y="216322"/>
            <a:ext cx="620688" cy="620688"/>
          </a:xfrm>
          <a:prstGeom prst="rect">
            <a:avLst/>
          </a:prstGeom>
        </p:spPr>
      </p:pic>
      <p:sp>
        <p:nvSpPr>
          <p:cNvPr id="4" name="Title 7">
            <a:extLst>
              <a:ext uri="{FF2B5EF4-FFF2-40B4-BE49-F238E27FC236}">
                <a16:creationId xmlns:a16="http://schemas.microsoft.com/office/drawing/2014/main" id="{6D91B65C-C6AD-EA12-6215-7F9F49EB8784}"/>
              </a:ext>
            </a:extLst>
          </p:cNvPr>
          <p:cNvSpPr txBox="1">
            <a:spLocks/>
          </p:cNvSpPr>
          <p:nvPr/>
        </p:nvSpPr>
        <p:spPr>
          <a:xfrm>
            <a:off x="7357830" y="332954"/>
            <a:ext cx="1661356" cy="504056"/>
          </a:xfrm>
          <a:prstGeom prst="rect">
            <a:avLst/>
          </a:prstGeom>
        </p:spPr>
        <p:txBody>
          <a:bodyPr vert="horz" anchor="t" anchorCtr="0"/>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rgbClr val="67B02C"/>
                </a:solidFill>
                <a:latin typeface="Arial" panose="020B0604020202020204" pitchFamily="34" charset="0"/>
                <a:cs typeface="Arial" panose="020B0604020202020204" pitchFamily="34" charset="0"/>
              </a:rPr>
              <a:t>20 minutes</a:t>
            </a:r>
          </a:p>
        </p:txBody>
      </p:sp>
      <p:pic>
        <p:nvPicPr>
          <p:cNvPr id="3" name="Picture 2">
            <a:extLst>
              <a:ext uri="{FF2B5EF4-FFF2-40B4-BE49-F238E27FC236}">
                <a16:creationId xmlns:a16="http://schemas.microsoft.com/office/drawing/2014/main" id="{267016F4-D493-19E3-EEB9-2D875BE05DF0}"/>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rcRect/>
          <a:stretch/>
        </p:blipFill>
        <p:spPr>
          <a:xfrm>
            <a:off x="539552" y="1124744"/>
            <a:ext cx="3096344" cy="4775920"/>
          </a:xfrm>
          <a:prstGeom prst="rect">
            <a:avLst/>
          </a:prstGeom>
          <a:ln w="28575">
            <a:solidFill>
              <a:srgbClr val="67B02C"/>
            </a:solidFill>
          </a:ln>
        </p:spPr>
      </p:pic>
      <p:sp>
        <p:nvSpPr>
          <p:cNvPr id="9" name="Vertical Text Placeholder 8">
            <a:extLst>
              <a:ext uri="{FF2B5EF4-FFF2-40B4-BE49-F238E27FC236}">
                <a16:creationId xmlns:a16="http://schemas.microsoft.com/office/drawing/2014/main" id="{1B72ABF0-449C-8C91-04DA-E6DDD8C2875D}"/>
              </a:ext>
            </a:extLst>
          </p:cNvPr>
          <p:cNvSpPr>
            <a:spLocks noGrp="1"/>
          </p:cNvSpPr>
          <p:nvPr>
            <p:ph type="body" orient="vert" idx="1"/>
          </p:nvPr>
        </p:nvSpPr>
        <p:spPr>
          <a:xfrm>
            <a:off x="3995936" y="1124745"/>
            <a:ext cx="4608512" cy="4824536"/>
          </a:xfrm>
        </p:spPr>
        <p:txBody>
          <a:bodyPr vert="horz">
            <a:normAutofit/>
          </a:bodyPr>
          <a:lstStyle/>
          <a:p>
            <a:pPr marL="0" indent="0">
              <a:buNone/>
            </a:pPr>
            <a:r>
              <a:rPr lang="en-US" sz="2400" dirty="0">
                <a:latin typeface="Arial" panose="020B0604020202020204" pitchFamily="34" charset="0"/>
                <a:cs typeface="Arial" panose="020B0604020202020204" pitchFamily="34" charset="0"/>
              </a:rPr>
              <a:t>Try and create one of each:</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 paragraph of short punchy sentences</a:t>
            </a:r>
          </a:p>
          <a:p>
            <a:r>
              <a:rPr lang="en-US" sz="2400" dirty="0">
                <a:latin typeface="Arial" panose="020B0604020202020204" pitchFamily="34" charset="0"/>
                <a:cs typeface="Arial" panose="020B0604020202020204" pitchFamily="34" charset="0"/>
              </a:rPr>
              <a:t>A paragraph of long, flowing sentences</a:t>
            </a:r>
          </a:p>
          <a:p>
            <a:r>
              <a:rPr lang="en-US" sz="2400" dirty="0">
                <a:latin typeface="Arial" panose="020B0604020202020204" pitchFamily="34" charset="0"/>
                <a:cs typeface="Arial" panose="020B0604020202020204" pitchFamily="34" charset="0"/>
              </a:rPr>
              <a:t>A paragraph that mixes the sentence lengths</a:t>
            </a:r>
          </a:p>
          <a:p>
            <a:endParaRPr lang="en-US" sz="2400" dirty="0">
              <a:latin typeface="Arial" panose="020B0604020202020204" pitchFamily="34" charset="0"/>
              <a:cs typeface="Arial" panose="020B0604020202020204" pitchFamily="34" charset="0"/>
            </a:endParaRPr>
          </a:p>
          <a:p>
            <a:pPr marL="0" indent="0">
              <a:buNone/>
            </a:pPr>
            <a:r>
              <a:rPr lang="en-US" sz="2400" dirty="0">
                <a:latin typeface="Helvetica Neue"/>
                <a:cs typeface="Arial" panose="020B0604020202020204" pitchFamily="34" charset="0"/>
              </a:rPr>
              <a:t>Swap with a partner and see which they prefer.</a:t>
            </a:r>
            <a:endParaRPr lang="en-US"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71AA3AF-1C28-D9D3-03B5-DDDBB527FB60}"/>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6C836CAE-E49C-D5D7-0BB7-F0305FF9EEF6}"/>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292012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0534C2AD-73EA-D844-C5C2-9586C7CE4061}"/>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4077D5E-509D-F33E-C7CC-05A6A5FD2083}"/>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3: Write outside your comfort zone</a:t>
            </a:r>
          </a:p>
        </p:txBody>
      </p:sp>
      <p:pic>
        <p:nvPicPr>
          <p:cNvPr id="4" name="Picture 3" descr="Women with long blonde hair tied back, wearing glasses and headphones, writes in notebook">
            <a:extLst>
              <a:ext uri="{FF2B5EF4-FFF2-40B4-BE49-F238E27FC236}">
                <a16:creationId xmlns:a16="http://schemas.microsoft.com/office/drawing/2014/main" id="{17D63B27-ABAB-AC62-FE68-06CC2FA6CA30}"/>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536981" y="836712"/>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4C4D6035-E438-5BAC-5787-988214CCB1E6}"/>
              </a:ext>
            </a:extLst>
          </p:cNvPr>
          <p:cNvSpPr>
            <a:spLocks noGrp="1"/>
          </p:cNvSpPr>
          <p:nvPr>
            <p:ph type="body" orient="vert" idx="1"/>
          </p:nvPr>
        </p:nvSpPr>
        <p:spPr>
          <a:xfrm>
            <a:off x="3923928" y="1176767"/>
            <a:ext cx="4762872" cy="4504465"/>
          </a:xfrm>
        </p:spPr>
        <p:txBody>
          <a:bodyPr vert="horz">
            <a:noAutofit/>
          </a:bodyPr>
          <a:lstStyle/>
          <a:p>
            <a:pPr marL="0" indent="0">
              <a:lnSpc>
                <a:spcPct val="110000"/>
              </a:lnSpc>
              <a:buNone/>
            </a:pPr>
            <a:r>
              <a:rPr lang="en-US" sz="2800" dirty="0">
                <a:latin typeface="Arial" panose="020B0604020202020204" pitchFamily="34" charset="0"/>
                <a:ea typeface="Times New Roman"/>
                <a:cs typeface="Arial" panose="020B0604020202020204" pitchFamily="34" charset="0"/>
              </a:rPr>
              <a:t>Try writing outside of what you normally do — whether it’s a new genre or an unusual character voice. </a:t>
            </a:r>
            <a:br>
              <a:rPr lang="en-US" sz="2800" dirty="0">
                <a:latin typeface="Arial" panose="020B0604020202020204" pitchFamily="34" charset="0"/>
                <a:ea typeface="Times New Roman"/>
                <a:cs typeface="Arial" panose="020B0604020202020204" pitchFamily="34" charset="0"/>
              </a:rPr>
            </a:br>
            <a:endParaRPr lang="en-US" sz="2800" dirty="0">
              <a:latin typeface="Arial" panose="020B0604020202020204" pitchFamily="34" charset="0"/>
              <a:ea typeface="Times New Roman"/>
              <a:cs typeface="Arial" panose="020B0604020202020204" pitchFamily="34" charset="0"/>
            </a:endParaRPr>
          </a:p>
          <a:p>
            <a:pPr marL="0" indent="0">
              <a:lnSpc>
                <a:spcPct val="110000"/>
              </a:lnSpc>
              <a:buNone/>
            </a:pPr>
            <a:r>
              <a:rPr lang="en-US" sz="2800" dirty="0">
                <a:latin typeface="Arial" panose="020B0604020202020204" pitchFamily="34" charset="0"/>
                <a:ea typeface="Times New Roman"/>
                <a:cs typeface="Arial" panose="020B0604020202020204" pitchFamily="34" charset="0"/>
              </a:rPr>
              <a:t>Pushing boundaries helps you discover new elements of style.</a:t>
            </a:r>
          </a:p>
        </p:txBody>
      </p:sp>
      <p:sp>
        <p:nvSpPr>
          <p:cNvPr id="6" name="TextBox 5">
            <a:extLst>
              <a:ext uri="{FF2B5EF4-FFF2-40B4-BE49-F238E27FC236}">
                <a16:creationId xmlns:a16="http://schemas.microsoft.com/office/drawing/2014/main" id="{A1751511-BE60-E313-780F-5CB3680FC41D}"/>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4BE73CCF-4179-4AC5-4557-C8C21BA58E41}"/>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271832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4983EEDB-91EB-F394-6E78-065C57ABAC6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1D821663-2FAE-08C2-976A-719E2D25D6E2}"/>
              </a:ext>
            </a:extLst>
          </p:cNvPr>
          <p:cNvSpPr>
            <a:spLocks noGrp="1"/>
          </p:cNvSpPr>
          <p:nvPr>
            <p:ph type="title"/>
          </p:nvPr>
        </p:nvSpPr>
        <p:spPr>
          <a:xfrm>
            <a:off x="457200" y="274638"/>
            <a:ext cx="6059016" cy="1143000"/>
          </a:xfrm>
        </p:spPr>
        <p:txBody>
          <a:bodyPr anchor="t" anchorCtr="0"/>
          <a:lstStyle/>
          <a:p>
            <a:pPr algn="l"/>
            <a:r>
              <a:rPr lang="en-US" sz="3600" b="1" dirty="0">
                <a:solidFill>
                  <a:srgbClr val="67B02C"/>
                </a:solidFill>
                <a:latin typeface="Arial" panose="020B0604020202020204" pitchFamily="34" charset="0"/>
                <a:cs typeface="Arial" panose="020B0604020202020204" pitchFamily="34" charset="0"/>
              </a:rPr>
              <a:t>Activity 3: Rewrite for tone</a:t>
            </a:r>
          </a:p>
        </p:txBody>
      </p:sp>
      <p:pic>
        <p:nvPicPr>
          <p:cNvPr id="10" name="Graphic 9" descr="Clock with solid fill">
            <a:extLst>
              <a:ext uri="{FF2B5EF4-FFF2-40B4-BE49-F238E27FC236}">
                <a16:creationId xmlns:a16="http://schemas.microsoft.com/office/drawing/2014/main" id="{512393D2-CB50-27C8-3914-E6780757C5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76256" y="158006"/>
            <a:ext cx="620688" cy="620688"/>
          </a:xfrm>
          <a:prstGeom prst="rect">
            <a:avLst/>
          </a:prstGeom>
        </p:spPr>
      </p:pic>
      <p:sp>
        <p:nvSpPr>
          <p:cNvPr id="4" name="Title 7">
            <a:extLst>
              <a:ext uri="{FF2B5EF4-FFF2-40B4-BE49-F238E27FC236}">
                <a16:creationId xmlns:a16="http://schemas.microsoft.com/office/drawing/2014/main" id="{B603AC89-F7D7-8AEF-D4A1-B57C85DD88CD}"/>
              </a:ext>
            </a:extLst>
          </p:cNvPr>
          <p:cNvSpPr txBox="1">
            <a:spLocks/>
          </p:cNvSpPr>
          <p:nvPr/>
        </p:nvSpPr>
        <p:spPr>
          <a:xfrm>
            <a:off x="7447148" y="274638"/>
            <a:ext cx="1594520" cy="504056"/>
          </a:xfrm>
          <a:prstGeom prst="rect">
            <a:avLst/>
          </a:prstGeom>
        </p:spPr>
        <p:txBody>
          <a:bodyPr vert="horz" anchor="t" anchorCtr="0"/>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rgbClr val="67B02C"/>
                </a:solidFill>
                <a:latin typeface="Arial" panose="020B0604020202020204" pitchFamily="34" charset="0"/>
                <a:cs typeface="Arial" panose="020B0604020202020204" pitchFamily="34" charset="0"/>
              </a:rPr>
              <a:t>20 minutes</a:t>
            </a:r>
          </a:p>
        </p:txBody>
      </p:sp>
      <p:pic>
        <p:nvPicPr>
          <p:cNvPr id="5" name="Picture 4">
            <a:extLst>
              <a:ext uri="{FF2B5EF4-FFF2-40B4-BE49-F238E27FC236}">
                <a16:creationId xmlns:a16="http://schemas.microsoft.com/office/drawing/2014/main" id="{70B32620-DDFA-B2BE-EEB8-3B18743AB560}"/>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
        <p:nvSpPr>
          <p:cNvPr id="9" name="Vertical Text Placeholder 8">
            <a:extLst>
              <a:ext uri="{FF2B5EF4-FFF2-40B4-BE49-F238E27FC236}">
                <a16:creationId xmlns:a16="http://schemas.microsoft.com/office/drawing/2014/main" id="{1C5DCB25-1C90-CD05-C39F-CF5DFFCC792B}"/>
              </a:ext>
            </a:extLst>
          </p:cNvPr>
          <p:cNvSpPr>
            <a:spLocks noGrp="1"/>
          </p:cNvSpPr>
          <p:nvPr>
            <p:ph type="body" orient="vert" idx="1"/>
          </p:nvPr>
        </p:nvSpPr>
        <p:spPr>
          <a:xfrm>
            <a:off x="3995936" y="1417638"/>
            <a:ext cx="4608512" cy="4171602"/>
          </a:xfrm>
        </p:spPr>
        <p:txBody>
          <a:bodyPr vert="horz">
            <a:normAutofit/>
          </a:bodyPr>
          <a:lstStyle/>
          <a:p>
            <a:pPr marL="0" indent="0">
              <a:lnSpc>
                <a:spcPct val="110000"/>
              </a:lnSpc>
              <a:buNone/>
            </a:pPr>
            <a:r>
              <a:rPr lang="en-US" sz="2800" dirty="0">
                <a:latin typeface="Arial" panose="020B0604020202020204" pitchFamily="34" charset="0"/>
                <a:ea typeface="+mn-lt"/>
                <a:cs typeface="Arial" panose="020B0604020202020204" pitchFamily="34" charset="0"/>
              </a:rPr>
              <a:t>Take a serious scene and rewrite it with a humorous or lighthearted tone, or vice versa. </a:t>
            </a:r>
            <a:br>
              <a:rPr lang="en-US" sz="2800" dirty="0">
                <a:latin typeface="Arial" panose="020B0604020202020204" pitchFamily="34" charset="0"/>
                <a:ea typeface="+mn-lt"/>
                <a:cs typeface="Arial" panose="020B0604020202020204" pitchFamily="34" charset="0"/>
              </a:rPr>
            </a:br>
            <a:br>
              <a:rPr lang="en-US" sz="2800" dirty="0">
                <a:latin typeface="Arial" panose="020B0604020202020204" pitchFamily="34" charset="0"/>
                <a:ea typeface="+mn-lt"/>
                <a:cs typeface="Arial" panose="020B0604020202020204" pitchFamily="34" charset="0"/>
              </a:rPr>
            </a:br>
            <a:r>
              <a:rPr lang="en-US" sz="2800" dirty="0">
                <a:latin typeface="Arial" panose="020B0604020202020204" pitchFamily="34" charset="0"/>
                <a:ea typeface="+mn-lt"/>
                <a:cs typeface="Arial" panose="020B0604020202020204" pitchFamily="34" charset="0"/>
              </a:rPr>
              <a:t>This can reveal new dimensions of your story and characters.</a:t>
            </a:r>
            <a:endParaRPr lang="en-US" sz="28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6D94B8D-D082-1377-1C68-0B1AD7F1925E}"/>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3" name="Picture 2">
            <a:extLst>
              <a:ext uri="{FF2B5EF4-FFF2-40B4-BE49-F238E27FC236}">
                <a16:creationId xmlns:a16="http://schemas.microsoft.com/office/drawing/2014/main" id="{2E94C28A-6511-74C3-E9DA-51DE845D44F2}"/>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rcRect b="-194"/>
          <a:stretch/>
        </p:blipFill>
        <p:spPr>
          <a:xfrm>
            <a:off x="539552" y="1124744"/>
            <a:ext cx="3096344" cy="4775920"/>
          </a:xfrm>
          <a:prstGeom prst="rect">
            <a:avLst/>
          </a:prstGeom>
          <a:ln w="28575">
            <a:solidFill>
              <a:srgbClr val="67B02C"/>
            </a:solidFill>
          </a:ln>
        </p:spPr>
      </p:pic>
    </p:spTree>
    <p:extLst>
      <p:ext uri="{BB962C8B-B14F-4D97-AF65-F5344CB8AC3E}">
        <p14:creationId xmlns:p14="http://schemas.microsoft.com/office/powerpoint/2010/main" val="7428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EE6EFA45-7612-FE46-BDF7-39FB8038E062}"/>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3D899A38-01BA-076F-AC75-EDE3973E9611}"/>
              </a:ext>
            </a:extLst>
          </p:cNvPr>
          <p:cNvSpPr>
            <a:spLocks noGrp="1"/>
          </p:cNvSpPr>
          <p:nvPr>
            <p:ph type="title"/>
          </p:nvPr>
        </p:nvSpPr>
        <p:spPr>
          <a:xfrm>
            <a:off x="457200" y="274638"/>
            <a:ext cx="8229600" cy="562074"/>
          </a:xfrm>
        </p:spPr>
        <p:txBody>
          <a:bodyPr anchor="t" anchorCtr="0"/>
          <a:lstStyle/>
          <a:p>
            <a:pPr algn="l"/>
            <a:r>
              <a:rPr lang="en-GB" sz="2800" b="1" dirty="0">
                <a:latin typeface="Arial" panose="020B0604020202020204" pitchFamily="34" charset="0"/>
                <a:cs typeface="Arial" panose="020B0604020202020204" pitchFamily="34" charset="0"/>
              </a:rPr>
              <a:t>Curriculum for Excellence</a:t>
            </a:r>
            <a:endParaRPr lang="en-US" sz="2800" b="1" dirty="0">
              <a:latin typeface="Arial" panose="020B0604020202020204" pitchFamily="34" charset="0"/>
              <a:cs typeface="Arial" panose="020B0604020202020204" pitchFamily="34" charset="0"/>
            </a:endParaRPr>
          </a:p>
        </p:txBody>
      </p:sp>
      <p:sp>
        <p:nvSpPr>
          <p:cNvPr id="9" name="Vertical Text Placeholder 8">
            <a:extLst>
              <a:ext uri="{FF2B5EF4-FFF2-40B4-BE49-F238E27FC236}">
                <a16:creationId xmlns:a16="http://schemas.microsoft.com/office/drawing/2014/main" id="{253164E5-B1F7-46F4-A984-7228EB7E100B}"/>
              </a:ext>
            </a:extLst>
          </p:cNvPr>
          <p:cNvSpPr>
            <a:spLocks noGrp="1"/>
          </p:cNvSpPr>
          <p:nvPr>
            <p:ph type="body" orient="vert" idx="1"/>
          </p:nvPr>
        </p:nvSpPr>
        <p:spPr>
          <a:xfrm>
            <a:off x="457200" y="980728"/>
            <a:ext cx="8229600" cy="5040560"/>
          </a:xfrm>
        </p:spPr>
        <p:txBody>
          <a:bodyPr vert="horz">
            <a:normAutofit/>
          </a:bodyPr>
          <a:lstStyle/>
          <a:p>
            <a:pPr marL="0" indent="0">
              <a:buNone/>
            </a:pPr>
            <a:r>
              <a:rPr lang="en-US" sz="2400" b="1" dirty="0">
                <a:solidFill>
                  <a:srgbClr val="67B02C"/>
                </a:solidFill>
                <a:latin typeface="Arial" panose="020B0604020202020204" pitchFamily="34" charset="0"/>
                <a:cs typeface="Arial" panose="020B0604020202020204" pitchFamily="34" charset="0"/>
              </a:rPr>
              <a:t>Activity 1: Experiment with tone </a:t>
            </a:r>
            <a:br>
              <a:rPr lang="en-US" sz="2400" dirty="0">
                <a:solidFill>
                  <a:srgbClr val="67B02C"/>
                </a:solidFill>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LIT 3-20a/4-20a, LIT 3-23a/4-23a, LIT 3-26a/4-26a,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ENG 3-27a/4-27a, ENG 3-31a/4-31a</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a:p>
            <a:pPr marL="0" indent="0">
              <a:buNone/>
            </a:pPr>
            <a:r>
              <a:rPr lang="en-US" sz="2400" b="1" dirty="0">
                <a:solidFill>
                  <a:srgbClr val="67B02C"/>
                </a:solidFill>
                <a:latin typeface="Arial" panose="020B0604020202020204" pitchFamily="34" charset="0"/>
                <a:cs typeface="Arial" panose="020B0604020202020204" pitchFamily="34" charset="0"/>
              </a:rPr>
              <a:t>Activity 2: Create varied sentences</a:t>
            </a:r>
            <a:br>
              <a:rPr lang="en-US" sz="2400" b="1" dirty="0">
                <a:solidFill>
                  <a:srgbClr val="67B02C"/>
                </a:solidFill>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LIT 3-16a/4-16a, ENG 3-17a/4-17a, ENG 3-19a/4-19a,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LIT 3-20a/4-20a</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400" b="1" dirty="0">
                <a:solidFill>
                  <a:srgbClr val="67B02C"/>
                </a:solidFill>
                <a:latin typeface="Arial" panose="020B0604020202020204" pitchFamily="34" charset="0"/>
                <a:cs typeface="Arial" panose="020B0604020202020204" pitchFamily="34" charset="0"/>
              </a:rPr>
              <a:t>Activity 3: Rewrite for tone</a:t>
            </a:r>
            <a:br>
              <a:rPr lang="en-US" sz="2400" b="1" dirty="0">
                <a:solidFill>
                  <a:srgbClr val="67B02C"/>
                </a:solidFill>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LIT 3-20a</a:t>
            </a:r>
            <a:r>
              <a:rPr lang="en-US" sz="2400">
                <a:latin typeface="Arial" panose="020B0604020202020204" pitchFamily="34" charset="0"/>
                <a:cs typeface="Arial" panose="020B0604020202020204" pitchFamily="34" charset="0"/>
              </a:rPr>
              <a:t>/4-20a, LIT 3-24a/4-24a, ENG 3-27a/4-27a</a:t>
            </a:r>
            <a:br>
              <a:rPr lang="en-US" sz="2400" dirty="0">
                <a:latin typeface="Arial" panose="020B0604020202020204" pitchFamily="34" charset="0"/>
                <a:cs typeface="Arial" panose="020B0604020202020204" pitchFamily="34" charset="0"/>
              </a:rPr>
            </a:br>
            <a:endParaRPr lang="en-US" sz="2000" b="1" dirty="0">
              <a:latin typeface="Arial" panose="020B0604020202020204" pitchFamily="34" charset="0"/>
              <a:cs typeface="Arial" panose="020B0604020202020204" pitchFamily="34" charset="0"/>
            </a:endParaRPr>
          </a:p>
          <a:p>
            <a:pPr marL="0" indent="0">
              <a:buNone/>
            </a:pPr>
            <a:endParaRPr lang="en-US" sz="2800" dirty="0">
              <a:latin typeface="Helvetica Neue"/>
            </a:endParaRPr>
          </a:p>
        </p:txBody>
      </p:sp>
      <p:sp>
        <p:nvSpPr>
          <p:cNvPr id="6" name="TextBox 5">
            <a:extLst>
              <a:ext uri="{FF2B5EF4-FFF2-40B4-BE49-F238E27FC236}">
                <a16:creationId xmlns:a16="http://schemas.microsoft.com/office/drawing/2014/main" id="{AB6BE058-4FF8-6747-40F2-0C9856620EA0}"/>
              </a:ext>
              <a:ext uri="{C183D7F6-B498-43B3-948B-1728B52AA6E4}">
                <adec:decorative xmlns:adec="http://schemas.microsoft.com/office/drawing/2017/decorative" val="1"/>
              </a:ext>
            </a:extLst>
          </p:cNvPr>
          <p:cNvSpPr txBox="1"/>
          <p:nvPr/>
        </p:nvSpPr>
        <p:spPr>
          <a:xfrm>
            <a:off x="422982" y="6203273"/>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1097B90B-A6D1-62B9-3820-4AFD70203BE7}"/>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079916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CFEE500E-850C-BE41-A242-0B15EE79FD6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BD16970-937E-37BE-6837-2AAF12D26A15}"/>
              </a:ext>
            </a:extLst>
          </p:cNvPr>
          <p:cNvSpPr>
            <a:spLocks noGrp="1"/>
          </p:cNvSpPr>
          <p:nvPr>
            <p:ph type="title"/>
          </p:nvPr>
        </p:nvSpPr>
        <p:spPr>
          <a:xfrm>
            <a:off x="381000" y="157799"/>
            <a:ext cx="8229600" cy="1143000"/>
          </a:xfrm>
        </p:spPr>
        <p:txBody>
          <a:bodyPr anchor="t" anchorCtr="0"/>
          <a:lstStyle/>
          <a:p>
            <a:pPr algn="l"/>
            <a:r>
              <a:rPr lang="en-US" sz="3200" b="1" dirty="0">
                <a:solidFill>
                  <a:srgbClr val="01A6D4"/>
                </a:solidFill>
                <a:latin typeface="Arial" panose="020B0604020202020204" pitchFamily="34" charset="0"/>
                <a:cs typeface="Arial" panose="020B0604020202020204" pitchFamily="34" charset="0"/>
              </a:rPr>
              <a:t>Tip 4: Be consistent</a:t>
            </a:r>
          </a:p>
        </p:txBody>
      </p:sp>
      <p:pic>
        <p:nvPicPr>
          <p:cNvPr id="4" name="Picture 3">
            <a:extLst>
              <a:ext uri="{FF2B5EF4-FFF2-40B4-BE49-F238E27FC236}">
                <a16:creationId xmlns:a16="http://schemas.microsoft.com/office/drawing/2014/main" id="{36540A3E-C0D8-74B1-9064-88A83E763F0B}"/>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502480" y="957450"/>
            <a:ext cx="3236324" cy="4991830"/>
          </a:xfrm>
          <a:prstGeom prst="rect">
            <a:avLst/>
          </a:prstGeom>
          <a:ln w="28575">
            <a:solidFill>
              <a:srgbClr val="01A6D4"/>
            </a:solidFill>
          </a:ln>
        </p:spPr>
      </p:pic>
      <p:sp>
        <p:nvSpPr>
          <p:cNvPr id="9" name="Vertical Text Placeholder 8">
            <a:extLst>
              <a:ext uri="{FF2B5EF4-FFF2-40B4-BE49-F238E27FC236}">
                <a16:creationId xmlns:a16="http://schemas.microsoft.com/office/drawing/2014/main" id="{3DAF0844-38B0-67F4-58BA-299D90990CD8}"/>
              </a:ext>
            </a:extLst>
          </p:cNvPr>
          <p:cNvSpPr>
            <a:spLocks noGrp="1"/>
          </p:cNvSpPr>
          <p:nvPr>
            <p:ph type="body" orient="vert" idx="1"/>
          </p:nvPr>
        </p:nvSpPr>
        <p:spPr>
          <a:xfrm>
            <a:off x="3923928" y="1196752"/>
            <a:ext cx="4762872" cy="4608512"/>
          </a:xfrm>
        </p:spPr>
        <p:txBody>
          <a:bodyPr vert="horz">
            <a:noAutofit/>
          </a:bodyPr>
          <a:lstStyle/>
          <a:p>
            <a:pPr marL="0" indent="0">
              <a:buNone/>
            </a:pPr>
            <a:r>
              <a:rPr lang="en-GB" sz="2300" dirty="0">
                <a:latin typeface="Arial" panose="020B0604020202020204" pitchFamily="34" charset="0"/>
                <a:cs typeface="Arial" panose="020B0604020202020204" pitchFamily="34" charset="0"/>
              </a:rPr>
              <a:t>While it’s important to experiment, consistency in tone, voice, and pacing across a piece helps solidify a writer’s style. </a:t>
            </a:r>
          </a:p>
          <a:p>
            <a:pPr marL="0" indent="0">
              <a:buNone/>
            </a:pPr>
            <a:endParaRPr lang="en-GB" sz="2300" dirty="0">
              <a:latin typeface="Arial" panose="020B0604020202020204" pitchFamily="34" charset="0"/>
              <a:cs typeface="Arial" panose="020B0604020202020204" pitchFamily="34" charset="0"/>
            </a:endParaRPr>
          </a:p>
          <a:p>
            <a:pPr marL="0" indent="0">
              <a:buNone/>
            </a:pPr>
            <a:r>
              <a:rPr lang="en-GB" sz="2300" dirty="0">
                <a:latin typeface="Arial" panose="020B0604020202020204" pitchFamily="34" charset="0"/>
                <a:cs typeface="Arial" panose="020B0604020202020204" pitchFamily="34" charset="0"/>
              </a:rPr>
              <a:t>By careful editing of your work this will maintain a consistent style, even when trying new things.</a:t>
            </a:r>
            <a:endParaRPr lang="en-US" sz="2300" dirty="0">
              <a:latin typeface="Helvetica Neue"/>
            </a:endParaRPr>
          </a:p>
        </p:txBody>
      </p:sp>
      <p:sp>
        <p:nvSpPr>
          <p:cNvPr id="6" name="TextBox 5">
            <a:extLst>
              <a:ext uri="{FF2B5EF4-FFF2-40B4-BE49-F238E27FC236}">
                <a16:creationId xmlns:a16="http://schemas.microsoft.com/office/drawing/2014/main" id="{9F3078E0-910B-EA58-038D-F8612B6D58F8}"/>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A9CFE129-B2A8-2FBA-4B78-A883DF65949C}"/>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849928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1" name="Title 7">
            <a:extLst>
              <a:ext uri="{FF2B5EF4-FFF2-40B4-BE49-F238E27FC236}">
                <a16:creationId xmlns:a16="http://schemas.microsoft.com/office/drawing/2014/main" id="{C3A32566-1BF5-477E-8A37-636A71F507E2}"/>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Recap</a:t>
            </a:r>
          </a:p>
        </p:txBody>
      </p:sp>
      <p:pic>
        <p:nvPicPr>
          <p:cNvPr id="3" name="Picture 2">
            <a:extLst>
              <a:ext uri="{FF2B5EF4-FFF2-40B4-BE49-F238E27FC236}">
                <a16:creationId xmlns:a16="http://schemas.microsoft.com/office/drawing/2014/main" id="{2C869630-EFDD-EB8C-C557-D5D9DABB5C17}"/>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600285" y="1124744"/>
            <a:ext cx="3312368" cy="4852416"/>
          </a:xfrm>
          <a:prstGeom prst="rect">
            <a:avLst/>
          </a:prstGeom>
          <a:ln w="28575">
            <a:solidFill>
              <a:schemeClr val="tx1"/>
            </a:solidFill>
          </a:ln>
        </p:spPr>
      </p:pic>
      <p:sp>
        <p:nvSpPr>
          <p:cNvPr id="7" name="Content Placeholder 6"/>
          <p:cNvSpPr>
            <a:spLocks noGrp="1"/>
          </p:cNvSpPr>
          <p:nvPr>
            <p:ph sz="half" idx="1"/>
          </p:nvPr>
        </p:nvSpPr>
        <p:spPr>
          <a:xfrm>
            <a:off x="4067944" y="1124744"/>
            <a:ext cx="4896544" cy="5112568"/>
          </a:xfrm>
        </p:spPr>
        <p:txBody>
          <a:bodyPr/>
          <a:lstStyle/>
          <a:p>
            <a:r>
              <a:rPr lang="en-US" sz="2400" dirty="0">
                <a:latin typeface="Arial" panose="020B0604020202020204" pitchFamily="34" charset="0"/>
                <a:cs typeface="Arial" panose="020B0604020202020204" pitchFamily="34" charset="0"/>
              </a:rPr>
              <a:t>You have your own unique voice and style which you can develop by experimenting with tone and structure</a:t>
            </a:r>
          </a:p>
          <a:p>
            <a:r>
              <a:rPr lang="en-US" sz="2400" dirty="0">
                <a:latin typeface="Arial" panose="020B0604020202020204" pitchFamily="34" charset="0"/>
                <a:cs typeface="Arial" panose="020B0604020202020204" pitchFamily="34" charset="0"/>
              </a:rPr>
              <a:t>Writing outside your comfort zone can help you develop as a writer, and discover different themes or emotions in your writing</a:t>
            </a:r>
          </a:p>
          <a:p>
            <a:r>
              <a:rPr lang="en-US" sz="2400" dirty="0">
                <a:latin typeface="Arial" panose="020B0604020202020204" pitchFamily="34" charset="0"/>
                <a:cs typeface="Arial" panose="020B0604020202020204" pitchFamily="34" charset="0"/>
              </a:rPr>
              <a:t>Use varied sentence structure to create engaging writing </a:t>
            </a: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
        <p:nvSpPr>
          <p:cNvPr id="10" name="TextBox 9">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48476E1C-6501-7E1D-8105-D9C39133CB0F}"/>
            </a:ext>
          </a:extLst>
        </p:cNvPr>
        <p:cNvGrpSpPr/>
        <p:nvPr/>
      </p:nvGrpSpPr>
      <p:grpSpPr>
        <a:xfrm>
          <a:off x="0" y="0"/>
          <a:ext cx="0" cy="0"/>
          <a:chOff x="0" y="0"/>
          <a:chExt cx="0" cy="0"/>
        </a:xfrm>
      </p:grpSpPr>
      <p:sp>
        <p:nvSpPr>
          <p:cNvPr id="11" name="Title 7">
            <a:extLst>
              <a:ext uri="{FF2B5EF4-FFF2-40B4-BE49-F238E27FC236}">
                <a16:creationId xmlns:a16="http://schemas.microsoft.com/office/drawing/2014/main" id="{8C7102DB-7FB6-A32C-7AE4-3BDF61FFECF1}"/>
              </a:ext>
            </a:extLst>
          </p:cNvPr>
          <p:cNvSpPr>
            <a:spLocks noGrp="1"/>
          </p:cNvSpPr>
          <p:nvPr>
            <p:ph type="title"/>
          </p:nvPr>
        </p:nvSpPr>
        <p:spPr>
          <a:xfrm>
            <a:off x="457200" y="274638"/>
            <a:ext cx="8229600" cy="1143000"/>
          </a:xfrm>
        </p:spPr>
        <p:txBody>
          <a:bodyPr anchor="t" anchorCtr="0"/>
          <a:lstStyle/>
          <a:p>
            <a:pPr algn="l"/>
            <a:r>
              <a:rPr lang="en-US" sz="4400" b="1" dirty="0">
                <a:latin typeface="Arial" panose="020B0604020202020204" pitchFamily="34" charset="0"/>
                <a:cs typeface="Arial" panose="020B0604020202020204" pitchFamily="34" charset="0"/>
              </a:rPr>
              <a:t>Next steps</a:t>
            </a:r>
          </a:p>
        </p:txBody>
      </p:sp>
      <p:pic>
        <p:nvPicPr>
          <p:cNvPr id="3" name="Picture 2">
            <a:extLst>
              <a:ext uri="{FF2B5EF4-FFF2-40B4-BE49-F238E27FC236}">
                <a16:creationId xmlns:a16="http://schemas.microsoft.com/office/drawing/2014/main" id="{D14566B1-F362-F608-A982-20B48861907A}"/>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600285" y="1124744"/>
            <a:ext cx="3312368" cy="4852416"/>
          </a:xfrm>
          <a:prstGeom prst="rect">
            <a:avLst/>
          </a:prstGeom>
          <a:ln w="28575">
            <a:solidFill>
              <a:schemeClr val="tx1"/>
            </a:solidFill>
          </a:ln>
        </p:spPr>
      </p:pic>
      <p:sp>
        <p:nvSpPr>
          <p:cNvPr id="7" name="Content Placeholder 6">
            <a:extLst>
              <a:ext uri="{FF2B5EF4-FFF2-40B4-BE49-F238E27FC236}">
                <a16:creationId xmlns:a16="http://schemas.microsoft.com/office/drawing/2014/main" id="{FE77B5C4-4AB0-8E96-CF83-17DBF7E9D3F8}"/>
              </a:ext>
            </a:extLst>
          </p:cNvPr>
          <p:cNvSpPr>
            <a:spLocks noGrp="1"/>
          </p:cNvSpPr>
          <p:nvPr>
            <p:ph sz="half" idx="1"/>
          </p:nvPr>
        </p:nvSpPr>
        <p:spPr>
          <a:xfrm>
            <a:off x="4067944" y="1417638"/>
            <a:ext cx="4896544" cy="4819674"/>
          </a:xfrm>
        </p:spPr>
        <p:txBody>
          <a:bodyPr/>
          <a:lstStyle/>
          <a:p>
            <a:r>
              <a:rPr lang="en-US" sz="2400" dirty="0">
                <a:latin typeface="Arial" panose="020B0604020202020204" pitchFamily="34" charset="0"/>
                <a:cs typeface="Arial" panose="020B0604020202020204" pitchFamily="34" charset="0"/>
              </a:rPr>
              <a:t>Watch </a:t>
            </a:r>
            <a:r>
              <a:rPr lang="en-US" sz="2400" dirty="0">
                <a:latin typeface="Arial" panose="020B0604020202020204" pitchFamily="34" charset="0"/>
                <a:cs typeface="Arial" panose="020B0604020202020204" pitchFamily="34" charset="0"/>
                <a:hlinkClick r:id="rId4"/>
              </a:rPr>
              <a:t>Brian </a:t>
            </a:r>
            <a:r>
              <a:rPr lang="en-US" sz="2400" dirty="0" err="1">
                <a:latin typeface="Arial" panose="020B0604020202020204" pitchFamily="34" charset="0"/>
                <a:cs typeface="Arial" panose="020B0604020202020204" pitchFamily="34" charset="0"/>
                <a:hlinkClick r:id="rId4"/>
              </a:rPr>
              <a:t>Conaghan’s</a:t>
            </a:r>
            <a:r>
              <a:rPr lang="en-US" sz="2400" dirty="0">
                <a:latin typeface="Arial" panose="020B0604020202020204" pitchFamily="34" charset="0"/>
                <a:cs typeface="Arial" panose="020B0604020202020204" pitchFamily="34" charset="0"/>
                <a:hlinkClick r:id="rId4"/>
              </a:rPr>
              <a:t> Authors Live</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See our other </a:t>
            </a:r>
            <a:r>
              <a:rPr lang="en-US" sz="2400" dirty="0">
                <a:latin typeface="Arial" panose="020B0604020202020204" pitchFamily="34" charset="0"/>
                <a:cs typeface="Arial" panose="020B0604020202020204" pitchFamily="34" charset="0"/>
                <a:hlinkClick r:id="rId5"/>
              </a:rPr>
              <a:t>Creative writing resources</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Use the </a:t>
            </a:r>
            <a:r>
              <a:rPr lang="en-US" sz="2400" dirty="0">
                <a:latin typeface="Arial" panose="020B0604020202020204" pitchFamily="34" charset="0"/>
                <a:cs typeface="Arial" panose="020B0604020202020204" pitchFamily="34" charset="0"/>
                <a:hlinkClick r:id="rId6"/>
              </a:rPr>
              <a:t>Young Writers section of the website </a:t>
            </a:r>
            <a:r>
              <a:rPr lang="en-US" sz="2400" dirty="0">
                <a:latin typeface="Arial" panose="020B0604020202020204" pitchFamily="34" charset="0"/>
                <a:cs typeface="Arial" panose="020B0604020202020204" pitchFamily="34" charset="0"/>
              </a:rPr>
              <a:t>for more advice, plus articles and top tips from other authors</a:t>
            </a:r>
          </a:p>
        </p:txBody>
      </p:sp>
      <p:sp>
        <p:nvSpPr>
          <p:cNvPr id="10" name="TextBox 9">
            <a:extLst>
              <a:ext uri="{FF2B5EF4-FFF2-40B4-BE49-F238E27FC236}">
                <a16:creationId xmlns:a16="http://schemas.microsoft.com/office/drawing/2014/main" id="{3DE02637-4E7B-7063-E95E-0BB7A561E679}"/>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9" name="Picture 8">
            <a:extLst>
              <a:ext uri="{FF2B5EF4-FFF2-40B4-BE49-F238E27FC236}">
                <a16:creationId xmlns:a16="http://schemas.microsoft.com/office/drawing/2014/main" id="{30696A9F-F0B1-5329-CF50-A0F598C448EB}"/>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419424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bg1"/>
                </a:solidFill>
                <a:latin typeface="Arial" panose="020B0604020202020204" pitchFamily="34" charset="0"/>
                <a:cs typeface="Arial" panose="020B0604020202020204" pitchFamily="34" charset="0"/>
              </a:rPr>
              <a:t>Thank you</a:t>
            </a:r>
          </a:p>
        </p:txBody>
      </p:sp>
      <p:sp>
        <p:nvSpPr>
          <p:cNvPr id="3" name="Subtitle 2">
            <a:extLst>
              <a:ext uri="{C183D7F6-B498-43B3-948B-1728B52AA6E4}">
                <adec:decorative xmlns:adec="http://schemas.microsoft.com/office/drawing/2017/decorative" val="0"/>
              </a:ext>
            </a:extLst>
          </p:cNvPr>
          <p:cNvSpPr>
            <a:spLocks noGrp="1"/>
          </p:cNvSpPr>
          <p:nvPr>
            <p:ph type="subTitle" idx="1"/>
          </p:nvPr>
        </p:nvSpPr>
        <p:spPr>
          <a:xfrm>
            <a:off x="1371600" y="3048000"/>
            <a:ext cx="6400800" cy="2209800"/>
          </a:xfrm>
        </p:spPr>
        <p:txBody>
          <a:bodyPr>
            <a:noAutofit/>
          </a:bodyPr>
          <a:lstStyle/>
          <a:p>
            <a:r>
              <a:rPr lang="en-US" sz="2800" dirty="0" err="1">
                <a:solidFill>
                  <a:schemeClr val="bg1"/>
                </a:solidFill>
                <a:latin typeface="Arial" panose="020B0604020202020204" pitchFamily="34" charset="0"/>
                <a:cs typeface="Arial" panose="020B0604020202020204" pitchFamily="34" charset="0"/>
              </a:rPr>
              <a:t>scottishbooktrust.com</a:t>
            </a:r>
            <a:endParaRPr lang="en-US" sz="2800" dirty="0">
              <a:solidFill>
                <a:schemeClr val="bg1"/>
              </a:solidFill>
              <a:latin typeface="Arial" panose="020B0604020202020204" pitchFamily="34" charset="0"/>
              <a:cs typeface="Arial" panose="020B0604020202020204" pitchFamily="34" charset="0"/>
            </a:endParaRPr>
          </a:p>
          <a:p>
            <a:r>
              <a:rPr lang="en-US" sz="1800" dirty="0">
                <a:solidFill>
                  <a:schemeClr val="bg1"/>
                </a:solidFill>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F8C8987D-29C7-4EF0-8382-997CA00CD58D}"/>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3918726" y="3653398"/>
            <a:ext cx="1306547" cy="402483"/>
          </a:xfrm>
          <a:prstGeom prst="rect">
            <a:avLst/>
          </a:prstGeom>
        </p:spPr>
      </p:pic>
      <p:sp>
        <p:nvSpPr>
          <p:cNvPr id="12" name="Rectangle 11">
            <a:extLst>
              <a:ext uri="{C183D7F6-B498-43B3-948B-1728B52AA6E4}">
                <adec:decorative xmlns:adec="http://schemas.microsoft.com/office/drawing/2017/decorative" val="1"/>
              </a:ext>
            </a:extLst>
          </p:cNvPr>
          <p:cNvSpPr/>
          <p:nvPr/>
        </p:nvSpPr>
        <p:spPr>
          <a:xfrm>
            <a:off x="381000" y="6172200"/>
            <a:ext cx="4388225" cy="375703"/>
          </a:xfrm>
          <a:prstGeom prst="rect">
            <a:avLst/>
          </a:prstGeom>
        </p:spPr>
        <p:txBody>
          <a:bodyPr wrap="square">
            <a:spAutoFit/>
          </a:bodyPr>
          <a:lstStyle/>
          <a:p>
            <a:r>
              <a:rPr lang="en-GB" sz="900" dirty="0">
                <a:solidFill>
                  <a:schemeClr val="bg1"/>
                </a:solidFill>
                <a:latin typeface="Arial" panose="020B0604020202020204" pitchFamily="34" charset="0"/>
                <a:cs typeface="Arial" panose="020B0604020202020204" pitchFamily="34" charset="0"/>
              </a:rPr>
              <a:t>Scottish Book Trust is a national charity changing lives through reading and writing. Registered company SC184248 | Scottish charity SC027669</a:t>
            </a:r>
            <a:endParaRPr lang="en-GB"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A5954DF1-659F-5568-A815-9604C4EAFEF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A64628D-2C4E-2556-4AEE-BBB3EE5F9F9C}"/>
              </a:ext>
            </a:extLst>
          </p:cNvPr>
          <p:cNvSpPr>
            <a:spLocks noGrp="1"/>
          </p:cNvSpPr>
          <p:nvPr>
            <p:ph type="title"/>
          </p:nvPr>
        </p:nvSpPr>
        <p:spPr>
          <a:xfrm>
            <a:off x="457200" y="274638"/>
            <a:ext cx="8229600" cy="562074"/>
          </a:xfrm>
        </p:spPr>
        <p:txBody>
          <a:bodyPr anchor="t" anchorCtr="0"/>
          <a:lstStyle/>
          <a:p>
            <a:pPr algn="l"/>
            <a:r>
              <a:rPr lang="en-GB" sz="3600" b="1" dirty="0">
                <a:latin typeface="Arial" panose="020B0604020202020204" pitchFamily="34" charset="0"/>
                <a:cs typeface="Arial" panose="020B0604020202020204" pitchFamily="34" charset="0"/>
              </a:rPr>
              <a:t>Reading Schools</a:t>
            </a:r>
            <a:endParaRPr lang="en-US" sz="3600" b="1" dirty="0">
              <a:latin typeface="Arial" panose="020B0604020202020204" pitchFamily="34" charset="0"/>
              <a:cs typeface="Arial" panose="020B0604020202020204" pitchFamily="34" charset="0"/>
            </a:endParaRPr>
          </a:p>
        </p:txBody>
      </p:sp>
      <p:sp>
        <p:nvSpPr>
          <p:cNvPr id="9" name="Vertical Text Placeholder 8">
            <a:extLst>
              <a:ext uri="{FF2B5EF4-FFF2-40B4-BE49-F238E27FC236}">
                <a16:creationId xmlns:a16="http://schemas.microsoft.com/office/drawing/2014/main" id="{7DDB0CD1-E473-1B32-9E71-1005AC57E55E}"/>
              </a:ext>
            </a:extLst>
          </p:cNvPr>
          <p:cNvSpPr>
            <a:spLocks noGrp="1"/>
          </p:cNvSpPr>
          <p:nvPr>
            <p:ph type="body" orient="vert" idx="1"/>
          </p:nvPr>
        </p:nvSpPr>
        <p:spPr>
          <a:xfrm>
            <a:off x="457200" y="1124744"/>
            <a:ext cx="8229600" cy="4896544"/>
          </a:xfrm>
        </p:spPr>
        <p:txBody>
          <a:bodyPr vert="horz">
            <a:normAutofit/>
          </a:bodyPr>
          <a:lstStyle/>
          <a:p>
            <a:pPr marL="0" indent="0">
              <a:buNone/>
            </a:pPr>
            <a:r>
              <a:rPr lang="en-US" sz="2400" dirty="0">
                <a:latin typeface="Arial" panose="020B0604020202020204" pitchFamily="34" charset="0"/>
                <a:cs typeface="Arial" panose="020B0604020202020204" pitchFamily="34" charset="0"/>
              </a:rPr>
              <a:t>If you are taking part in </a:t>
            </a:r>
            <a:r>
              <a:rPr lang="en-US" sz="2400" dirty="0">
                <a:latin typeface="Arial" panose="020B0604020202020204" pitchFamily="34" charset="0"/>
                <a:cs typeface="Arial" panose="020B0604020202020204" pitchFamily="34" charset="0"/>
                <a:hlinkClick r:id="rId4"/>
              </a:rPr>
              <a:t>Reading Schools</a:t>
            </a:r>
            <a:r>
              <a:rPr lang="en-US" sz="2400" dirty="0">
                <a:latin typeface="Arial" panose="020B0604020202020204" pitchFamily="34" charset="0"/>
                <a:cs typeface="Arial" panose="020B0604020202020204" pitchFamily="34" charset="0"/>
              </a:rPr>
              <a:t>, using this resource could help you deliver the following key areas of the framework:</a:t>
            </a:r>
          </a:p>
          <a:p>
            <a:r>
              <a:rPr lang="en-US" sz="2400" dirty="0">
                <a:latin typeface="Arial" panose="020B0604020202020204" pitchFamily="34" charset="0"/>
                <a:cs typeface="Arial" panose="020B0604020202020204" pitchFamily="34" charset="0"/>
              </a:rPr>
              <a:t>2.2.2 Interdisciplinary book projects</a:t>
            </a:r>
          </a:p>
          <a:p>
            <a:r>
              <a:rPr lang="en-US" sz="2400" dirty="0">
                <a:latin typeface="Arial" panose="020B0604020202020204" pitchFamily="34" charset="0"/>
                <a:cs typeface="Arial" panose="020B0604020202020204" pitchFamily="34" charset="0"/>
              </a:rPr>
              <a:t>2.3.4 Opportunities for learners to respond to what they’re reading</a:t>
            </a:r>
          </a:p>
          <a:p>
            <a:pPr marL="0" indent="0">
              <a:buNone/>
            </a:pPr>
            <a:br>
              <a:rPr lang="en-US" sz="2400" dirty="0">
                <a:latin typeface="Arial" panose="020B0604020202020204" pitchFamily="34" charset="0"/>
                <a:cs typeface="Arial" panose="020B0604020202020204" pitchFamily="34" charset="0"/>
              </a:rPr>
            </a:br>
            <a:endParaRPr lang="en-US" sz="2000" b="1" dirty="0">
              <a:latin typeface="Arial" panose="020B0604020202020204" pitchFamily="34" charset="0"/>
              <a:cs typeface="Arial" panose="020B0604020202020204" pitchFamily="34" charset="0"/>
            </a:endParaRPr>
          </a:p>
          <a:p>
            <a:pPr marL="0" indent="0">
              <a:buNone/>
            </a:pPr>
            <a:endParaRPr lang="en-US" sz="2800" dirty="0">
              <a:latin typeface="Helvetica Neue"/>
            </a:endParaRPr>
          </a:p>
        </p:txBody>
      </p:sp>
      <p:pic>
        <p:nvPicPr>
          <p:cNvPr id="2" name="Picture 1">
            <a:extLst>
              <a:ext uri="{FF2B5EF4-FFF2-40B4-BE49-F238E27FC236}">
                <a16:creationId xmlns:a16="http://schemas.microsoft.com/office/drawing/2014/main" id="{52B87B87-B371-D6AD-E98D-FDC7F9C3C5F0}"/>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val="0"/>
              </a:ext>
            </a:extLst>
          </a:blip>
          <a:srcRect/>
          <a:stretch/>
        </p:blipFill>
        <p:spPr>
          <a:xfrm>
            <a:off x="1565920" y="3556660"/>
            <a:ext cx="6012160" cy="2503261"/>
          </a:xfrm>
          <a:prstGeom prst="rect">
            <a:avLst/>
          </a:prstGeom>
        </p:spPr>
      </p:pic>
      <p:sp>
        <p:nvSpPr>
          <p:cNvPr id="6" name="TextBox 5">
            <a:extLst>
              <a:ext uri="{FF2B5EF4-FFF2-40B4-BE49-F238E27FC236}">
                <a16:creationId xmlns:a16="http://schemas.microsoft.com/office/drawing/2014/main" id="{12FF3579-6268-B7C0-FB5C-F9EE609B48E8}"/>
              </a:ext>
              <a:ext uri="{C183D7F6-B498-43B3-948B-1728B52AA6E4}">
                <adec:decorative xmlns:adec="http://schemas.microsoft.com/office/drawing/2017/decorative" val="1"/>
              </a:ext>
            </a:extLst>
          </p:cNvPr>
          <p:cNvSpPr txBox="1"/>
          <p:nvPr/>
        </p:nvSpPr>
        <p:spPr>
          <a:xfrm>
            <a:off x="422982" y="6203273"/>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BCCE5426-2DAB-4DB8-C9FD-A0D365D3939F}"/>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64398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134672" cy="1470025"/>
          </a:xfrm>
        </p:spPr>
        <p:txBody>
          <a:bodyPr/>
          <a:lstStyle/>
          <a:p>
            <a:r>
              <a:rPr lang="en-US" b="1" dirty="0">
                <a:solidFill>
                  <a:schemeClr val="bg1"/>
                </a:solidFill>
                <a:latin typeface="Arial" panose="020B0604020202020204" pitchFamily="34" charset="0"/>
                <a:cs typeface="Arial" panose="020B0604020202020204" pitchFamily="34" charset="0"/>
              </a:rPr>
              <a:t>Brian </a:t>
            </a:r>
            <a:r>
              <a:rPr lang="en-US" b="1" dirty="0" err="1">
                <a:solidFill>
                  <a:schemeClr val="bg1"/>
                </a:solidFill>
                <a:latin typeface="Arial" panose="020B0604020202020204" pitchFamily="34" charset="0"/>
                <a:cs typeface="Arial" panose="020B0604020202020204" pitchFamily="34" charset="0"/>
              </a:rPr>
              <a:t>Conaghan’s</a:t>
            </a:r>
            <a:r>
              <a:rPr lang="en-US" b="1" dirty="0">
                <a:solidFill>
                  <a:schemeClr val="bg1"/>
                </a:solidFill>
                <a:latin typeface="Arial" panose="020B0604020202020204" pitchFamily="34" charset="0"/>
                <a:cs typeface="Arial" panose="020B0604020202020204" pitchFamily="34" charset="0"/>
              </a:rPr>
              <a:t> creative writing lessons</a:t>
            </a:r>
          </a:p>
        </p:txBody>
      </p:sp>
      <p:sp>
        <p:nvSpPr>
          <p:cNvPr id="3" name="Subtitle 2"/>
          <p:cNvSpPr>
            <a:spLocks noGrp="1"/>
          </p:cNvSpPr>
          <p:nvPr>
            <p:ph type="subTitle" idx="1"/>
          </p:nvPr>
        </p:nvSpPr>
        <p:spPr>
          <a:xfrm>
            <a:off x="1371600" y="4005064"/>
            <a:ext cx="6400800" cy="1252736"/>
          </a:xfrm>
        </p:spPr>
        <p:txBody>
          <a:bodyPr>
            <a:noAutofit/>
          </a:bodyPr>
          <a:lstStyle/>
          <a:p>
            <a:r>
              <a:rPr lang="en-US" sz="2800" dirty="0">
                <a:solidFill>
                  <a:schemeClr val="bg1"/>
                </a:solidFill>
                <a:latin typeface="Arial" panose="020B0604020202020204" pitchFamily="34" charset="0"/>
                <a:cs typeface="Arial" panose="020B0604020202020204" pitchFamily="34" charset="0"/>
              </a:rPr>
              <a:t>Lesson 2: </a:t>
            </a:r>
            <a:r>
              <a:rPr lang="en-US" sz="2800">
                <a:solidFill>
                  <a:schemeClr val="bg1"/>
                </a:solidFill>
                <a:latin typeface="Arial" panose="020B0604020202020204" pitchFamily="34" charset="0"/>
                <a:cs typeface="Arial" panose="020B0604020202020204" pitchFamily="34" charset="0"/>
              </a:rPr>
              <a:t>Developing your writing </a:t>
            </a:r>
            <a:r>
              <a:rPr lang="en-US" sz="2800" dirty="0">
                <a:solidFill>
                  <a:schemeClr val="bg1"/>
                </a:solidFill>
                <a:latin typeface="Arial" panose="020B0604020202020204" pitchFamily="34" charset="0"/>
                <a:cs typeface="Arial" panose="020B0604020202020204" pitchFamily="34" charset="0"/>
              </a:rPr>
              <a:t>style</a:t>
            </a:r>
            <a:endParaRPr lang="en-US" sz="2800" dirty="0">
              <a:latin typeface="Arial" panose="020B0604020202020204" pitchFamily="34" charset="0"/>
              <a:cs typeface="Arial" panose="020B0604020202020204" pitchFamily="34" charset="0"/>
            </a:endParaRPr>
          </a:p>
        </p:txBody>
      </p:sp>
      <p:sp>
        <p:nvSpPr>
          <p:cNvPr id="5" name="TextBox 4">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solidFill>
                  <a:schemeClr val="bg1"/>
                </a:solidFill>
                <a:latin typeface="Arial" panose="020B0604020202020204" pitchFamily="34" charset="0"/>
                <a:cs typeface="Arial" panose="020B0604020202020204" pitchFamily="34" charset="0"/>
              </a:rPr>
              <a:t>scottishbooktrust.com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483853" y="332656"/>
            <a:ext cx="5842992" cy="1143000"/>
          </a:xfrm>
        </p:spPr>
        <p:txBody>
          <a:bodyPr anchor="t" anchorCtr="0"/>
          <a:lstStyle/>
          <a:p>
            <a:pPr algn="l"/>
            <a:r>
              <a:rPr lang="en-US" sz="3600" b="1" dirty="0">
                <a:latin typeface="Arial" panose="020B0604020202020204" pitchFamily="34" charset="0"/>
                <a:cs typeface="Arial" panose="020B0604020202020204" pitchFamily="34" charset="0"/>
              </a:rPr>
              <a:t>Introduction</a:t>
            </a:r>
          </a:p>
        </p:txBody>
      </p:sp>
      <p:sp>
        <p:nvSpPr>
          <p:cNvPr id="2" name="Oval 1" descr="Image of Brian Conaghan">
            <a:extLst>
              <a:ext uri="{FF2B5EF4-FFF2-40B4-BE49-F238E27FC236}">
                <a16:creationId xmlns:a16="http://schemas.microsoft.com/office/drawing/2014/main" id="{55DC267D-7B32-B8E8-17B4-FD1C1F2B949C}"/>
              </a:ext>
            </a:extLst>
          </p:cNvPr>
          <p:cNvSpPr/>
          <p:nvPr/>
        </p:nvSpPr>
        <p:spPr>
          <a:xfrm>
            <a:off x="7184823" y="116632"/>
            <a:ext cx="1841329" cy="1918684"/>
          </a:xfrm>
          <a:prstGeom prst="ellipse">
            <a:avLst/>
          </a:prstGeom>
          <a:blipFill dpi="0" rotWithShape="1">
            <a:blip r:embed="rId3" cstate="screen">
              <a:extLst>
                <a:ext uri="{28A0092B-C50C-407E-A947-70E740481C1C}">
                  <a14:useLocalDpi xmlns:a14="http://schemas.microsoft.com/office/drawing/2010/main" val="0"/>
                </a:ext>
              </a:extLst>
            </a:blip>
            <a:srcRect/>
            <a:stretch>
              <a:fillRect/>
            </a:stretch>
          </a:bli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Vertical Text Placeholder 8"/>
          <p:cNvSpPr>
            <a:spLocks noGrp="1"/>
          </p:cNvSpPr>
          <p:nvPr>
            <p:ph type="body" orient="vert" idx="1"/>
          </p:nvPr>
        </p:nvSpPr>
        <p:spPr>
          <a:xfrm>
            <a:off x="457200" y="1075974"/>
            <a:ext cx="8507288" cy="2893156"/>
          </a:xfrm>
        </p:spPr>
        <p:txBody>
          <a:bodyPr vert="horz">
            <a:normAutofit fontScale="92500"/>
          </a:bodyPr>
          <a:lstStyle/>
          <a:p>
            <a:pPr marL="0" indent="0">
              <a:buNone/>
            </a:pPr>
            <a:r>
              <a:rPr lang="en-US" sz="2400" dirty="0">
                <a:latin typeface="Helvetica Neue"/>
              </a:rPr>
              <a:t>Hello, I’m Brian Conaghan and, among other things, </a:t>
            </a:r>
            <a:br>
              <a:rPr lang="en-US" sz="2400" dirty="0">
                <a:latin typeface="Helvetica Neue"/>
              </a:rPr>
            </a:br>
            <a:r>
              <a:rPr lang="en-US" sz="2400" dirty="0">
                <a:latin typeface="Helvetica Neue"/>
              </a:rPr>
              <a:t>I’m an author (you can see some of my books </a:t>
            </a:r>
            <a:br>
              <a:rPr lang="en-US" sz="2400" dirty="0">
                <a:latin typeface="Helvetica Neue"/>
              </a:rPr>
            </a:br>
            <a:r>
              <a:rPr lang="en-US" sz="2400" dirty="0">
                <a:latin typeface="Helvetica Neue"/>
              </a:rPr>
              <a:t>below!) as well as a </a:t>
            </a:r>
            <a:r>
              <a:rPr lang="en-US" sz="2400" dirty="0">
                <a:latin typeface="Helvetica Neue"/>
                <a:hlinkClick r:id="rId4"/>
              </a:rPr>
              <a:t>Reading Schools ambassador</a:t>
            </a:r>
            <a:r>
              <a:rPr lang="en-US" sz="2400" dirty="0">
                <a:latin typeface="Helvetica Neue"/>
              </a:rPr>
              <a:t>.</a:t>
            </a:r>
            <a:br>
              <a:rPr lang="en-US" sz="2400" dirty="0">
                <a:latin typeface="Helvetica Neue"/>
              </a:rPr>
            </a:br>
            <a:br>
              <a:rPr lang="en-US" sz="2400" dirty="0">
                <a:latin typeface="Helvetica Neue"/>
              </a:rPr>
            </a:br>
            <a:r>
              <a:rPr lang="en-US" sz="2400" dirty="0">
                <a:latin typeface="Helvetica Neue"/>
              </a:rPr>
              <a:t>These lessons gather some of my advice and ideas for </a:t>
            </a:r>
            <a:br>
              <a:rPr lang="en-US" sz="2400" dirty="0">
                <a:latin typeface="Helvetica Neue"/>
              </a:rPr>
            </a:br>
            <a:r>
              <a:rPr lang="en-US" sz="2400" dirty="0">
                <a:latin typeface="Helvetica Neue"/>
              </a:rPr>
              <a:t>developing your creative writing. This time we’ll be looking at </a:t>
            </a:r>
            <a:r>
              <a:rPr lang="en-US" sz="2400" b="1" dirty="0">
                <a:latin typeface="Helvetica Neue"/>
              </a:rPr>
              <a:t>developing your own style</a:t>
            </a:r>
            <a:r>
              <a:rPr lang="en-US" sz="2400" dirty="0">
                <a:latin typeface="Helvetica Neue"/>
              </a:rPr>
              <a:t> including under playing with different sentence structures, tones and what is unique to you!</a:t>
            </a:r>
            <a:endParaRPr lang="en-US" sz="2400" b="1" dirty="0">
              <a:latin typeface="Helvetica Neue"/>
            </a:endParaRPr>
          </a:p>
        </p:txBody>
      </p:sp>
      <p:pic>
        <p:nvPicPr>
          <p:cNvPr id="1032" name="Picture 8" descr="Cover of The M Word by Brian Conaghan">
            <a:extLst>
              <a:ext uri="{FF2B5EF4-FFF2-40B4-BE49-F238E27FC236}">
                <a16:creationId xmlns:a16="http://schemas.microsoft.com/office/drawing/2014/main" id="{EF36D991-DBED-FECF-5B68-EDD4B6F5B908}"/>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921463" y="4047998"/>
            <a:ext cx="1382625" cy="22745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ver of Cardboard Cowboys by Brian Conaghan">
            <a:extLst>
              <a:ext uri="{FF2B5EF4-FFF2-40B4-BE49-F238E27FC236}">
                <a16:creationId xmlns:a16="http://schemas.microsoft.com/office/drawing/2014/main" id="{EEAC31DC-2735-D9C3-3160-BF3F3D722868}"/>
              </a:ext>
            </a:extLst>
          </p:cNvPr>
          <p:cNvPicPr>
            <a:picLocks noChangeAspect="1" noChangeArrowheads="1"/>
          </p:cNvPicPr>
          <p:nvPr/>
        </p:nvPicPr>
        <p:blipFill>
          <a:blip r:embed="rId6" cstate="screen">
            <a:extLst>
              <a:ext uri="{28A0092B-C50C-407E-A947-70E740481C1C}">
                <a14:useLocalDpi xmlns:a14="http://schemas.microsoft.com/office/drawing/2010/main" val="0"/>
              </a:ext>
            </a:extLst>
          </a:blip>
          <a:srcRect/>
          <a:stretch>
            <a:fillRect/>
          </a:stretch>
        </p:blipFill>
        <p:spPr bwMode="auto">
          <a:xfrm>
            <a:off x="2532845" y="4033140"/>
            <a:ext cx="1499897" cy="230425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over of Treacle Town by Brian Conaghan">
            <a:extLst>
              <a:ext uri="{FF2B5EF4-FFF2-40B4-BE49-F238E27FC236}">
                <a16:creationId xmlns:a16="http://schemas.microsoft.com/office/drawing/2014/main" id="{D487A7A7-DE7C-81C6-079B-35099F1CF81A}"/>
              </a:ext>
            </a:extLst>
          </p:cNvPr>
          <p:cNvPicPr>
            <a:picLocks noChangeAspect="1" noChangeArrowheads="1"/>
          </p:cNvPicPr>
          <p:nvPr/>
        </p:nvPicPr>
        <p:blipFill>
          <a:blip r:embed="rId7" cstate="screen">
            <a:extLst>
              <a:ext uri="{28A0092B-C50C-407E-A947-70E740481C1C}">
                <a14:useLocalDpi xmlns:a14="http://schemas.microsoft.com/office/drawing/2010/main" val="0"/>
              </a:ext>
            </a:extLst>
          </a:blip>
          <a:srcRect/>
          <a:stretch>
            <a:fillRect/>
          </a:stretch>
        </p:blipFill>
        <p:spPr bwMode="auto">
          <a:xfrm>
            <a:off x="4283968" y="4034780"/>
            <a:ext cx="1501501" cy="230425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over of Swimming on the Moon by Brian Conaghan">
            <a:extLst>
              <a:ext uri="{FF2B5EF4-FFF2-40B4-BE49-F238E27FC236}">
                <a16:creationId xmlns:a16="http://schemas.microsoft.com/office/drawing/2014/main" id="{435FF6A5-B9D1-7440-C859-AD369D9DAA79}"/>
              </a:ext>
            </a:extLst>
          </p:cNvPr>
          <p:cNvPicPr>
            <a:picLocks noChangeAspect="1" noChangeArrowheads="1"/>
          </p:cNvPicPr>
          <p:nvPr/>
        </p:nvPicPr>
        <p:blipFill>
          <a:blip r:embed="rId8" cstate="screen">
            <a:extLst>
              <a:ext uri="{28A0092B-C50C-407E-A947-70E740481C1C}">
                <a14:useLocalDpi xmlns:a14="http://schemas.microsoft.com/office/drawing/2010/main" val="0"/>
              </a:ext>
            </a:extLst>
          </a:blip>
          <a:srcRect/>
          <a:stretch>
            <a:fillRect/>
          </a:stretch>
        </p:blipFill>
        <p:spPr bwMode="auto">
          <a:xfrm>
            <a:off x="6012160" y="4034780"/>
            <a:ext cx="1499897" cy="23026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9"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241176" y="6420937"/>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spTree>
    <p:extLst>
      <p:ext uri="{BB962C8B-B14F-4D97-AF65-F5344CB8AC3E}">
        <p14:creationId xmlns:p14="http://schemas.microsoft.com/office/powerpoint/2010/main" val="299898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381000" y="157799"/>
            <a:ext cx="8229600" cy="1143000"/>
          </a:xfrm>
        </p:spPr>
        <p:txBody>
          <a:bodyPr anchor="t" anchorCtr="0"/>
          <a:lstStyle/>
          <a:p>
            <a:pPr algn="l"/>
            <a:r>
              <a:rPr lang="en-US" sz="3600" b="1" dirty="0">
                <a:solidFill>
                  <a:srgbClr val="01A6D4"/>
                </a:solidFill>
                <a:latin typeface="Arial" panose="020B0604020202020204" pitchFamily="34" charset="0"/>
                <a:cs typeface="Arial" panose="020B0604020202020204" pitchFamily="34" charset="0"/>
              </a:rPr>
              <a:t>Tip 1: Find your voice</a:t>
            </a:r>
          </a:p>
        </p:txBody>
      </p:sp>
      <p:pic>
        <p:nvPicPr>
          <p:cNvPr id="4" name="Picture 3">
            <a:extLst>
              <a:ext uri="{FF2B5EF4-FFF2-40B4-BE49-F238E27FC236}">
                <a16:creationId xmlns:a16="http://schemas.microsoft.com/office/drawing/2014/main" id="{F94488BB-7FC8-0A13-E490-5A1959334CD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p:blipFill>
        <p:spPr>
          <a:xfrm>
            <a:off x="522312" y="946486"/>
            <a:ext cx="3336800" cy="5146809"/>
          </a:xfrm>
          <a:prstGeom prst="rect">
            <a:avLst/>
          </a:prstGeom>
          <a:ln w="28575">
            <a:solidFill>
              <a:srgbClr val="01A6D4"/>
            </a:solidFill>
          </a:ln>
        </p:spPr>
      </p:pic>
      <p:sp>
        <p:nvSpPr>
          <p:cNvPr id="9" name="Vertical Text Placeholder 8"/>
          <p:cNvSpPr>
            <a:spLocks noGrp="1"/>
          </p:cNvSpPr>
          <p:nvPr>
            <p:ph type="body" orient="vert" idx="1"/>
          </p:nvPr>
        </p:nvSpPr>
        <p:spPr>
          <a:xfrm>
            <a:off x="3923928" y="908720"/>
            <a:ext cx="4762872" cy="3267807"/>
          </a:xfrm>
        </p:spPr>
        <p:txBody>
          <a:bodyPr vert="horz">
            <a:noAutofit/>
          </a:bodyPr>
          <a:lstStyle/>
          <a:p>
            <a:pPr marL="0" indent="0">
              <a:buNone/>
            </a:pPr>
            <a:r>
              <a:rPr lang="en-US" sz="2400" dirty="0">
                <a:latin typeface="Arial" panose="020B0604020202020204" pitchFamily="34" charset="0"/>
                <a:cs typeface="Arial" panose="020B0604020202020204" pitchFamily="34" charset="0"/>
              </a:rPr>
              <a:t>Your </a:t>
            </a:r>
            <a:r>
              <a:rPr lang="en-US" sz="2400" b="1" dirty="0">
                <a:latin typeface="Arial" panose="020B0604020202020204" pitchFamily="34" charset="0"/>
                <a:cs typeface="Arial" panose="020B0604020202020204" pitchFamily="34" charset="0"/>
              </a:rPr>
              <a:t>style</a:t>
            </a:r>
            <a:r>
              <a:rPr lang="en-US" sz="2400" dirty="0">
                <a:latin typeface="Arial" panose="020B0604020202020204" pitchFamily="34" charset="0"/>
                <a:cs typeface="Arial" panose="020B0604020202020204" pitchFamily="34" charset="0"/>
              </a:rPr>
              <a:t> of a writer often comes from voice – how you naturally express yourself. </a:t>
            </a:r>
            <a:r>
              <a:rPr lang="en-US" sz="2400" dirty="0">
                <a:latin typeface="Helvetica Neue"/>
              </a:rPr>
              <a:t>Try to </a:t>
            </a:r>
            <a:r>
              <a:rPr lang="en-US" sz="2400" b="1" dirty="0">
                <a:latin typeface="Helvetica Neue"/>
              </a:rPr>
              <a:t>write as you speak</a:t>
            </a:r>
            <a:r>
              <a:rPr lang="en-US" sz="2400" dirty="0">
                <a:latin typeface="Helvetica Neue"/>
              </a:rPr>
              <a:t>, without trying to sound like anyone else. Over time, your </a:t>
            </a:r>
            <a:r>
              <a:rPr lang="en-US" sz="2400" b="1" dirty="0">
                <a:latin typeface="Helvetica Neue"/>
              </a:rPr>
              <a:t>authentic voice </a:t>
            </a:r>
            <a:r>
              <a:rPr lang="en-US" sz="2400" dirty="0">
                <a:latin typeface="Helvetica Neue"/>
              </a:rPr>
              <a:t>will emerge.</a:t>
            </a:r>
            <a:endParaRPr lang="en-US" sz="2400" b="1" dirty="0">
              <a:latin typeface="Helvetica Neue"/>
            </a:endParaRPr>
          </a:p>
          <a:p>
            <a:pPr marL="0" indent="0">
              <a:buNone/>
            </a:pPr>
            <a:endParaRPr lang="en-US" sz="2300" dirty="0">
              <a:latin typeface="Helvetica Neue"/>
            </a:endParaRPr>
          </a:p>
        </p:txBody>
      </p:sp>
      <p:sp>
        <p:nvSpPr>
          <p:cNvPr id="2" name="Vertical Text Placeholder 8">
            <a:extLst>
              <a:ext uri="{FF2B5EF4-FFF2-40B4-BE49-F238E27FC236}">
                <a16:creationId xmlns:a16="http://schemas.microsoft.com/office/drawing/2014/main" id="{8450D2AD-195D-D668-60DC-255A1446F71F}"/>
              </a:ext>
            </a:extLst>
          </p:cNvPr>
          <p:cNvSpPr txBox="1">
            <a:spLocks/>
          </p:cNvSpPr>
          <p:nvPr/>
        </p:nvSpPr>
        <p:spPr>
          <a:xfrm>
            <a:off x="3952927" y="3717032"/>
            <a:ext cx="5144328" cy="2455168"/>
          </a:xfrm>
          <a:prstGeom prst="rect">
            <a:avLst/>
          </a:prstGeom>
        </p:spPr>
        <p:txBody>
          <a:bodyPr vert="horz">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300" b="1" dirty="0">
                <a:solidFill>
                  <a:srgbClr val="01A6D4"/>
                </a:solidFill>
                <a:latin typeface="Helvetica Neue"/>
              </a:rPr>
              <a:t>Try this</a:t>
            </a:r>
            <a:br>
              <a:rPr lang="en-US" sz="2300" dirty="0">
                <a:latin typeface="Helvetica Neue"/>
              </a:rPr>
            </a:br>
            <a:r>
              <a:rPr lang="en-US" sz="2300" dirty="0">
                <a:latin typeface="Helvetica Neue"/>
              </a:rPr>
              <a:t>Try writing a diary – you don’t have to show it to anyone! It’ll help you gather what your voice sounds like when you’re not writing “for” </a:t>
            </a:r>
            <a:br>
              <a:rPr lang="en-US" sz="2300" dirty="0">
                <a:latin typeface="Helvetica Neue"/>
              </a:rPr>
            </a:br>
            <a:r>
              <a:rPr lang="en-US" sz="2300" dirty="0">
                <a:latin typeface="Helvetica Neue"/>
              </a:rPr>
              <a:t>anyone.</a:t>
            </a:r>
            <a:endParaRPr lang="en-US" sz="2300" b="1" dirty="0">
              <a:latin typeface="Helvetica Neue"/>
            </a:endParaRP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
        <p:nvSpPr>
          <p:cNvPr id="6" name="TextBox 5">
            <a:extLs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D7734A26-560C-DAF4-803E-078DD667324C}"/>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573BC753-EDEF-048E-1DEA-9D1312A1A18C}"/>
              </a:ext>
            </a:extLst>
          </p:cNvPr>
          <p:cNvSpPr>
            <a:spLocks noGrp="1"/>
          </p:cNvSpPr>
          <p:nvPr>
            <p:ph type="title"/>
          </p:nvPr>
        </p:nvSpPr>
        <p:spPr>
          <a:xfrm>
            <a:off x="457200" y="274638"/>
            <a:ext cx="6203032" cy="634081"/>
          </a:xfrm>
        </p:spPr>
        <p:txBody>
          <a:bodyPr anchor="t" anchorCtr="0"/>
          <a:lstStyle/>
          <a:p>
            <a:pPr algn="l"/>
            <a:r>
              <a:rPr lang="en-US" sz="2800" b="1" dirty="0">
                <a:solidFill>
                  <a:srgbClr val="67B02C"/>
                </a:solidFill>
                <a:latin typeface="Arial" panose="020B0604020202020204" pitchFamily="34" charset="0"/>
                <a:cs typeface="Arial" panose="020B0604020202020204" pitchFamily="34" charset="0"/>
              </a:rPr>
              <a:t>Activity 1: Experiment with tone (1)</a:t>
            </a:r>
          </a:p>
        </p:txBody>
      </p:sp>
      <p:pic>
        <p:nvPicPr>
          <p:cNvPr id="10" name="Graphic 9" descr="Clock with solid fill">
            <a:extLst>
              <a:ext uri="{FF2B5EF4-FFF2-40B4-BE49-F238E27FC236}">
                <a16:creationId xmlns:a16="http://schemas.microsoft.com/office/drawing/2014/main" id="{F0C7048B-E044-2F95-70A3-C7DF9E0FC9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9624" y="158006"/>
            <a:ext cx="620688" cy="620688"/>
          </a:xfrm>
          <a:prstGeom prst="rect">
            <a:avLst/>
          </a:prstGeom>
        </p:spPr>
      </p:pic>
      <p:sp>
        <p:nvSpPr>
          <p:cNvPr id="4" name="Title 7">
            <a:extLst>
              <a:ext uri="{FF2B5EF4-FFF2-40B4-BE49-F238E27FC236}">
                <a16:creationId xmlns:a16="http://schemas.microsoft.com/office/drawing/2014/main" id="{6723D95C-E52A-FCF0-853A-5E4BE8CFDA5B}"/>
              </a:ext>
            </a:extLst>
          </p:cNvPr>
          <p:cNvSpPr txBox="1">
            <a:spLocks/>
          </p:cNvSpPr>
          <p:nvPr/>
        </p:nvSpPr>
        <p:spPr>
          <a:xfrm>
            <a:off x="7380312" y="274638"/>
            <a:ext cx="1661356" cy="504056"/>
          </a:xfrm>
          <a:prstGeom prst="rect">
            <a:avLst/>
          </a:prstGeom>
        </p:spPr>
        <p:txBody>
          <a:bodyPr vert="horz" anchor="t" anchorCtr="0"/>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rgbClr val="67B02C"/>
                </a:solidFill>
                <a:latin typeface="Arial" panose="020B0604020202020204" pitchFamily="34" charset="0"/>
                <a:cs typeface="Arial" panose="020B0604020202020204" pitchFamily="34" charset="0"/>
              </a:rPr>
              <a:t>30+ minutes</a:t>
            </a:r>
          </a:p>
        </p:txBody>
      </p:sp>
      <p:pic>
        <p:nvPicPr>
          <p:cNvPr id="3" name="Picture 2">
            <a:extLst>
              <a:ext uri="{FF2B5EF4-FFF2-40B4-BE49-F238E27FC236}">
                <a16:creationId xmlns:a16="http://schemas.microsoft.com/office/drawing/2014/main" id="{0327041A-FBB0-61F7-159D-E7C2B3788C06}"/>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rcRect/>
          <a:stretch/>
        </p:blipFill>
        <p:spPr>
          <a:xfrm>
            <a:off x="539552" y="1124744"/>
            <a:ext cx="3096344" cy="4775920"/>
          </a:xfrm>
          <a:prstGeom prst="rect">
            <a:avLst/>
          </a:prstGeom>
          <a:ln w="28575">
            <a:solidFill>
              <a:srgbClr val="67B02C"/>
            </a:solidFill>
          </a:ln>
        </p:spPr>
      </p:pic>
      <p:sp>
        <p:nvSpPr>
          <p:cNvPr id="9" name="Vertical Text Placeholder 8">
            <a:extLst>
              <a:ext uri="{FF2B5EF4-FFF2-40B4-BE49-F238E27FC236}">
                <a16:creationId xmlns:a16="http://schemas.microsoft.com/office/drawing/2014/main" id="{042644AD-F26D-5249-9534-BD2152CFA5A4}"/>
              </a:ext>
            </a:extLst>
          </p:cNvPr>
          <p:cNvSpPr>
            <a:spLocks noGrp="1"/>
          </p:cNvSpPr>
          <p:nvPr>
            <p:ph type="body" orient="vert" idx="1"/>
          </p:nvPr>
        </p:nvSpPr>
        <p:spPr>
          <a:xfrm>
            <a:off x="3995936" y="1124745"/>
            <a:ext cx="4608512" cy="4824536"/>
          </a:xfrm>
        </p:spPr>
        <p:txBody>
          <a:bodyPr vert="horz">
            <a:normAutofit/>
          </a:bodyPr>
          <a:lstStyle/>
          <a:p>
            <a:pPr marL="0" indent="0">
              <a:buNone/>
            </a:pPr>
            <a:r>
              <a:rPr lang="en-US" sz="2400" dirty="0">
                <a:latin typeface="Arial" panose="020B0604020202020204" pitchFamily="34" charset="0"/>
                <a:cs typeface="Arial" panose="020B0604020202020204" pitchFamily="34" charset="0"/>
              </a:rPr>
              <a:t>Experiment with some different tones. Write four scenes, each with one of the following tones: </a:t>
            </a:r>
          </a:p>
          <a:p>
            <a:r>
              <a:rPr lang="en-US" sz="2400" b="1" dirty="0">
                <a:solidFill>
                  <a:srgbClr val="67B02C"/>
                </a:solidFill>
                <a:latin typeface="Arial" panose="020B0604020202020204" pitchFamily="34" charset="0"/>
                <a:cs typeface="Arial" panose="020B0604020202020204" pitchFamily="34" charset="0"/>
              </a:rPr>
              <a:t>Humorous</a:t>
            </a:r>
          </a:p>
          <a:p>
            <a:r>
              <a:rPr lang="en-US" sz="2400" b="1" dirty="0">
                <a:solidFill>
                  <a:srgbClr val="67B02C"/>
                </a:solidFill>
                <a:latin typeface="Arial" panose="020B0604020202020204" pitchFamily="34" charset="0"/>
                <a:cs typeface="Arial" panose="020B0604020202020204" pitchFamily="34" charset="0"/>
              </a:rPr>
              <a:t>Serious</a:t>
            </a:r>
          </a:p>
          <a:p>
            <a:r>
              <a:rPr lang="en-US" sz="2400" b="1" dirty="0">
                <a:solidFill>
                  <a:srgbClr val="67B02C"/>
                </a:solidFill>
                <a:latin typeface="Arial" panose="020B0604020202020204" pitchFamily="34" charset="0"/>
                <a:cs typeface="Arial" panose="020B0604020202020204" pitchFamily="34" charset="0"/>
              </a:rPr>
              <a:t>Conversational</a:t>
            </a:r>
          </a:p>
          <a:p>
            <a:r>
              <a:rPr lang="en-US" sz="2400" b="1" dirty="0">
                <a:solidFill>
                  <a:srgbClr val="67B02C"/>
                </a:solidFill>
                <a:latin typeface="Arial" panose="020B0604020202020204" pitchFamily="34" charset="0"/>
                <a:cs typeface="Arial" panose="020B0604020202020204" pitchFamily="34" charset="0"/>
              </a:rPr>
              <a:t>Formal</a:t>
            </a:r>
            <a:endParaRPr lang="en-US" sz="2400" b="1" dirty="0">
              <a:solidFill>
                <a:srgbClr val="67B02C"/>
              </a:solidFill>
              <a:latin typeface="Helvetica Neue"/>
              <a:cs typeface="Arial" panose="020B0604020202020204" pitchFamily="34" charset="0"/>
            </a:endParaRPr>
          </a:p>
          <a:p>
            <a:pPr marL="0" indent="0">
              <a:buNone/>
            </a:pPr>
            <a:br>
              <a:rPr lang="en-US" sz="2400" dirty="0">
                <a:latin typeface="Helvetica Neue"/>
                <a:cs typeface="Arial" panose="020B0604020202020204" pitchFamily="34" charset="0"/>
              </a:rPr>
            </a:br>
            <a:r>
              <a:rPr lang="en-US" sz="2400" dirty="0">
                <a:latin typeface="Helvetica Neue"/>
                <a:cs typeface="Arial" panose="020B0604020202020204" pitchFamily="34" charset="0"/>
              </a:rPr>
              <a:t>If you need some prompts for your different scenes, see the next slide.</a:t>
            </a:r>
          </a:p>
        </p:txBody>
      </p:sp>
      <p:sp>
        <p:nvSpPr>
          <p:cNvPr id="6" name="TextBox 5">
            <a:extLst>
              <a:ext uri="{FF2B5EF4-FFF2-40B4-BE49-F238E27FC236}">
                <a16:creationId xmlns:a16="http://schemas.microsoft.com/office/drawing/2014/main" id="{1C3F7340-6F23-15E1-BBAA-475991376C5A}"/>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C5A93C33-5857-7213-D799-BD25A4EC72B2}"/>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181045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E07D0CE3-D074-0A5C-7FEF-BFEC331F1EB1}"/>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5F8F6430-C123-B2FA-F1B1-D07839B4C47E}"/>
              </a:ext>
            </a:extLst>
          </p:cNvPr>
          <p:cNvSpPr>
            <a:spLocks noGrp="1"/>
          </p:cNvSpPr>
          <p:nvPr>
            <p:ph type="title"/>
          </p:nvPr>
        </p:nvSpPr>
        <p:spPr>
          <a:xfrm>
            <a:off x="457200" y="274638"/>
            <a:ext cx="6203032" cy="634081"/>
          </a:xfrm>
        </p:spPr>
        <p:txBody>
          <a:bodyPr anchor="t" anchorCtr="0"/>
          <a:lstStyle/>
          <a:p>
            <a:pPr algn="l"/>
            <a:r>
              <a:rPr lang="en-US" sz="2800" b="1" dirty="0">
                <a:solidFill>
                  <a:srgbClr val="67B02C"/>
                </a:solidFill>
                <a:latin typeface="Arial" panose="020B0604020202020204" pitchFamily="34" charset="0"/>
                <a:cs typeface="Arial" panose="020B0604020202020204" pitchFamily="34" charset="0"/>
              </a:rPr>
              <a:t>Activity 1: Experiment with tone (2)</a:t>
            </a:r>
          </a:p>
        </p:txBody>
      </p:sp>
      <p:pic>
        <p:nvPicPr>
          <p:cNvPr id="10" name="Graphic 9" descr="Clock with solid fill">
            <a:extLst>
              <a:ext uri="{FF2B5EF4-FFF2-40B4-BE49-F238E27FC236}">
                <a16:creationId xmlns:a16="http://schemas.microsoft.com/office/drawing/2014/main" id="{EFA2B01A-2C78-1E31-5577-2F73F376A20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9624" y="158006"/>
            <a:ext cx="620688" cy="620688"/>
          </a:xfrm>
          <a:prstGeom prst="rect">
            <a:avLst/>
          </a:prstGeom>
        </p:spPr>
      </p:pic>
      <p:sp>
        <p:nvSpPr>
          <p:cNvPr id="4" name="Title 7">
            <a:extLst>
              <a:ext uri="{FF2B5EF4-FFF2-40B4-BE49-F238E27FC236}">
                <a16:creationId xmlns:a16="http://schemas.microsoft.com/office/drawing/2014/main" id="{ECEDC326-A499-EFCE-0D49-3F0EEF909FC8}"/>
              </a:ext>
            </a:extLst>
          </p:cNvPr>
          <p:cNvSpPr txBox="1">
            <a:spLocks/>
          </p:cNvSpPr>
          <p:nvPr/>
        </p:nvSpPr>
        <p:spPr>
          <a:xfrm>
            <a:off x="7380312" y="274638"/>
            <a:ext cx="1661356" cy="504056"/>
          </a:xfrm>
          <a:prstGeom prst="rect">
            <a:avLst/>
          </a:prstGeom>
        </p:spPr>
        <p:txBody>
          <a:bodyPr vert="horz" anchor="t" anchorCtr="0"/>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rgbClr val="67B02C"/>
                </a:solidFill>
                <a:latin typeface="Arial" panose="020B0604020202020204" pitchFamily="34" charset="0"/>
                <a:cs typeface="Arial" panose="020B0604020202020204" pitchFamily="34" charset="0"/>
              </a:rPr>
              <a:t>30+ minutes</a:t>
            </a:r>
          </a:p>
        </p:txBody>
      </p:sp>
      <p:pic>
        <p:nvPicPr>
          <p:cNvPr id="3" name="Picture 2">
            <a:extLst>
              <a:ext uri="{FF2B5EF4-FFF2-40B4-BE49-F238E27FC236}">
                <a16:creationId xmlns:a16="http://schemas.microsoft.com/office/drawing/2014/main" id="{09AAF168-94D8-E7C3-6472-B7B3BD95379F}"/>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rcRect/>
          <a:stretch/>
        </p:blipFill>
        <p:spPr>
          <a:xfrm>
            <a:off x="539552" y="1124744"/>
            <a:ext cx="3096344" cy="4775920"/>
          </a:xfrm>
          <a:prstGeom prst="rect">
            <a:avLst/>
          </a:prstGeom>
          <a:ln w="28575">
            <a:solidFill>
              <a:srgbClr val="67B02C"/>
            </a:solidFill>
          </a:ln>
        </p:spPr>
      </p:pic>
      <p:sp>
        <p:nvSpPr>
          <p:cNvPr id="9" name="Vertical Text Placeholder 8">
            <a:extLst>
              <a:ext uri="{FF2B5EF4-FFF2-40B4-BE49-F238E27FC236}">
                <a16:creationId xmlns:a16="http://schemas.microsoft.com/office/drawing/2014/main" id="{EA393DD2-7F48-DEBF-006A-998C4FAE5D8E}"/>
              </a:ext>
            </a:extLst>
          </p:cNvPr>
          <p:cNvSpPr>
            <a:spLocks noGrp="1"/>
          </p:cNvSpPr>
          <p:nvPr>
            <p:ph type="body" orient="vert" idx="1"/>
          </p:nvPr>
        </p:nvSpPr>
        <p:spPr>
          <a:xfrm>
            <a:off x="3995936" y="1025351"/>
            <a:ext cx="4608512" cy="4923930"/>
          </a:xfrm>
        </p:spPr>
        <p:txBody>
          <a:bodyPr vert="horz">
            <a:normAutofit fontScale="85000" lnSpcReduction="20000"/>
          </a:bodyPr>
          <a:lstStyle/>
          <a:p>
            <a:pPr marL="0" indent="0">
              <a:buNone/>
            </a:pPr>
            <a:r>
              <a:rPr lang="en-US" sz="2400" b="1" dirty="0">
                <a:solidFill>
                  <a:srgbClr val="67B02C"/>
                </a:solidFill>
                <a:latin typeface="Arial" panose="020B0604020202020204" pitchFamily="34" charset="0"/>
                <a:cs typeface="Arial" panose="020B0604020202020204" pitchFamily="34" charset="0"/>
              </a:rPr>
              <a:t>Scene idea 1</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Your character is sleeping overnight in a haunted house. </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400" b="1" dirty="0">
                <a:solidFill>
                  <a:srgbClr val="67B02C"/>
                </a:solidFill>
                <a:latin typeface="Arial" panose="020B0604020202020204" pitchFamily="34" charset="0"/>
                <a:cs typeface="Arial" panose="020B0604020202020204" pitchFamily="34" charset="0"/>
              </a:rPr>
              <a:t>Scene idea 2</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Your character receives a phone call that changes everything they thought they knew.</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b="1" dirty="0">
                <a:solidFill>
                  <a:srgbClr val="67B02C"/>
                </a:solidFill>
                <a:latin typeface="Arial" panose="020B0604020202020204" pitchFamily="34" charset="0"/>
                <a:cs typeface="Arial" panose="020B0604020202020204" pitchFamily="34" charset="0"/>
              </a:rPr>
              <a:t>Scene idea 3</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Your character goes back to a place they haven’t visited in a long time.</a:t>
            </a:r>
          </a:p>
          <a:p>
            <a:pPr marL="0" indent="0">
              <a:buNone/>
            </a:pPr>
            <a:br>
              <a:rPr lang="en-US" sz="2400" dirty="0">
                <a:latin typeface="Arial" panose="020B0604020202020204" pitchFamily="34" charset="0"/>
                <a:cs typeface="Arial" panose="020B0604020202020204" pitchFamily="34" charset="0"/>
              </a:rPr>
            </a:br>
            <a:r>
              <a:rPr lang="en-US" sz="2400" b="1" dirty="0">
                <a:solidFill>
                  <a:srgbClr val="67B02C"/>
                </a:solidFill>
                <a:latin typeface="Arial" panose="020B0604020202020204" pitchFamily="34" charset="0"/>
                <a:cs typeface="Arial" panose="020B0604020202020204" pitchFamily="34" charset="0"/>
              </a:rPr>
              <a:t>Scene idea 4</a:t>
            </a:r>
          </a:p>
          <a:p>
            <a:pPr marL="0" indent="0">
              <a:buNone/>
            </a:pPr>
            <a:r>
              <a:rPr lang="en-US" sz="2400" dirty="0">
                <a:latin typeface="Helvetica Neue"/>
                <a:cs typeface="Arial" panose="020B0604020202020204" pitchFamily="34" charset="0"/>
              </a:rPr>
              <a:t>Your character has been selected as one of the first people to land on a strange alien planet.</a:t>
            </a:r>
          </a:p>
        </p:txBody>
      </p:sp>
      <p:sp>
        <p:nvSpPr>
          <p:cNvPr id="6" name="TextBox 5">
            <a:extLst>
              <a:ext uri="{FF2B5EF4-FFF2-40B4-BE49-F238E27FC236}">
                <a16:creationId xmlns:a16="http://schemas.microsoft.com/office/drawing/2014/main" id="{B127E7FC-A6C3-32F3-3C6B-0D4863730608}"/>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97EE42F4-9F05-0F09-4344-84997C017034}"/>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2693175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val="0"/>
              </a:ext>
            </a:extLst>
          </a:blip>
          <a:srcRect/>
          <a:stretch>
            <a:fillRect/>
          </a:stretch>
        </a:blipFill>
        <a:effectLst/>
      </p:bgPr>
    </p:bg>
    <p:spTree>
      <p:nvGrpSpPr>
        <p:cNvPr id="1" name="">
          <a:extLst>
            <a:ext uri="{FF2B5EF4-FFF2-40B4-BE49-F238E27FC236}">
              <a16:creationId xmlns:a16="http://schemas.microsoft.com/office/drawing/2014/main" id="{2ED3296E-BC0D-C7B6-BDA4-C5B3FC81FA7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7F1042BB-64B6-3142-DA03-49FC235C8C11}"/>
              </a:ext>
            </a:extLst>
          </p:cNvPr>
          <p:cNvSpPr>
            <a:spLocks noGrp="1"/>
          </p:cNvSpPr>
          <p:nvPr>
            <p:ph type="title"/>
          </p:nvPr>
        </p:nvSpPr>
        <p:spPr>
          <a:xfrm>
            <a:off x="457200" y="274638"/>
            <a:ext cx="6203032" cy="634081"/>
          </a:xfrm>
        </p:spPr>
        <p:txBody>
          <a:bodyPr anchor="t" anchorCtr="0"/>
          <a:lstStyle/>
          <a:p>
            <a:pPr algn="l"/>
            <a:r>
              <a:rPr lang="en-US" sz="2800" b="1" dirty="0">
                <a:solidFill>
                  <a:srgbClr val="67B02C"/>
                </a:solidFill>
                <a:latin typeface="Arial" panose="020B0604020202020204" pitchFamily="34" charset="0"/>
                <a:cs typeface="Arial" panose="020B0604020202020204" pitchFamily="34" charset="0"/>
              </a:rPr>
              <a:t>Activity 1: Experiment with tone (3)</a:t>
            </a:r>
          </a:p>
        </p:txBody>
      </p:sp>
      <p:pic>
        <p:nvPicPr>
          <p:cNvPr id="10" name="Graphic 9" descr="Clock with solid fill">
            <a:extLst>
              <a:ext uri="{FF2B5EF4-FFF2-40B4-BE49-F238E27FC236}">
                <a16:creationId xmlns:a16="http://schemas.microsoft.com/office/drawing/2014/main" id="{62F73A7A-BC47-7715-F0E2-DF844816A57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59624" y="158006"/>
            <a:ext cx="620688" cy="620688"/>
          </a:xfrm>
          <a:prstGeom prst="rect">
            <a:avLst/>
          </a:prstGeom>
        </p:spPr>
      </p:pic>
      <p:sp>
        <p:nvSpPr>
          <p:cNvPr id="4" name="Title 7">
            <a:extLst>
              <a:ext uri="{FF2B5EF4-FFF2-40B4-BE49-F238E27FC236}">
                <a16:creationId xmlns:a16="http://schemas.microsoft.com/office/drawing/2014/main" id="{43B7D578-2343-0404-2A66-040C03F475D9}"/>
              </a:ext>
            </a:extLst>
          </p:cNvPr>
          <p:cNvSpPr txBox="1">
            <a:spLocks/>
          </p:cNvSpPr>
          <p:nvPr/>
        </p:nvSpPr>
        <p:spPr>
          <a:xfrm>
            <a:off x="7380312" y="274638"/>
            <a:ext cx="1661356" cy="504056"/>
          </a:xfrm>
          <a:prstGeom prst="rect">
            <a:avLst/>
          </a:prstGeom>
        </p:spPr>
        <p:txBody>
          <a:bodyPr vert="horz" anchor="t" anchorCtr="0"/>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rgbClr val="67B02C"/>
                </a:solidFill>
                <a:latin typeface="Arial" panose="020B0604020202020204" pitchFamily="34" charset="0"/>
                <a:cs typeface="Arial" panose="020B0604020202020204" pitchFamily="34" charset="0"/>
              </a:rPr>
              <a:t>30+ minutes</a:t>
            </a:r>
          </a:p>
        </p:txBody>
      </p:sp>
      <p:pic>
        <p:nvPicPr>
          <p:cNvPr id="3" name="Picture 2">
            <a:extLst>
              <a:ext uri="{FF2B5EF4-FFF2-40B4-BE49-F238E27FC236}">
                <a16:creationId xmlns:a16="http://schemas.microsoft.com/office/drawing/2014/main" id="{1D6C2C73-0A66-9BEC-F9AD-201E7EFB8E33}"/>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val="0"/>
              </a:ext>
            </a:extLst>
          </a:blip>
          <a:srcRect/>
          <a:stretch/>
        </p:blipFill>
        <p:spPr>
          <a:xfrm>
            <a:off x="539552" y="1124744"/>
            <a:ext cx="3096344" cy="4775920"/>
          </a:xfrm>
          <a:prstGeom prst="rect">
            <a:avLst/>
          </a:prstGeom>
          <a:ln w="28575">
            <a:solidFill>
              <a:srgbClr val="67B02C"/>
            </a:solidFill>
          </a:ln>
        </p:spPr>
      </p:pic>
      <p:sp>
        <p:nvSpPr>
          <p:cNvPr id="9" name="Vertical Text Placeholder 8">
            <a:extLst>
              <a:ext uri="{FF2B5EF4-FFF2-40B4-BE49-F238E27FC236}">
                <a16:creationId xmlns:a16="http://schemas.microsoft.com/office/drawing/2014/main" id="{91580D2E-8497-C30B-15E6-D0653523C755}"/>
              </a:ext>
            </a:extLst>
          </p:cNvPr>
          <p:cNvSpPr>
            <a:spLocks noGrp="1"/>
          </p:cNvSpPr>
          <p:nvPr>
            <p:ph type="body" orient="vert" idx="1"/>
          </p:nvPr>
        </p:nvSpPr>
        <p:spPr>
          <a:xfrm>
            <a:off x="3995936" y="1124745"/>
            <a:ext cx="4608512" cy="4824536"/>
          </a:xfrm>
        </p:spPr>
        <p:txBody>
          <a:bodyPr vert="horz">
            <a:normAutofit/>
          </a:bodyPr>
          <a:lstStyle/>
          <a:p>
            <a:pPr marL="0" indent="0">
              <a:buNone/>
            </a:pPr>
            <a:r>
              <a:rPr lang="en-US" sz="2400" b="1" dirty="0">
                <a:solidFill>
                  <a:srgbClr val="67B02C"/>
                </a:solidFill>
                <a:latin typeface="Arial" panose="020B0604020202020204" pitchFamily="34" charset="0"/>
                <a:cs typeface="Arial" panose="020B0604020202020204" pitchFamily="34" charset="0"/>
              </a:rPr>
              <a:t>Reflect</a:t>
            </a:r>
            <a:br>
              <a:rPr lang="en-US" sz="2400" dirty="0">
                <a:latin typeface="Arial" panose="020B0604020202020204" pitchFamily="34" charset="0"/>
                <a:cs typeface="Arial" panose="020B0604020202020204" pitchFamily="34" charset="0"/>
              </a:rPr>
            </a:br>
            <a:r>
              <a:rPr lang="en-US" sz="2400" dirty="0">
                <a:latin typeface="Helvetica Neue"/>
                <a:cs typeface="Arial" panose="020B0604020202020204" pitchFamily="34" charset="0"/>
              </a:rPr>
              <a:t>When you write, notice what </a:t>
            </a:r>
            <a:r>
              <a:rPr lang="en-US" sz="2400" b="1" dirty="0">
                <a:latin typeface="Helvetica Neue"/>
                <a:cs typeface="Arial" panose="020B0604020202020204" pitchFamily="34" charset="0"/>
              </a:rPr>
              <a:t>you</a:t>
            </a:r>
            <a:r>
              <a:rPr lang="en-US" sz="2400" dirty="0">
                <a:latin typeface="Helvetica Neue"/>
                <a:cs typeface="Arial" panose="020B0604020202020204" pitchFamily="34" charset="0"/>
              </a:rPr>
              <a:t> find comfortable. If you don’t like writing (for example) a funny story, then don’t try and force lots of jokes. If you find serious topics really stifling, think about where you can find opportunities for </a:t>
            </a:r>
            <a:r>
              <a:rPr lang="en-US" sz="2400" dirty="0" err="1">
                <a:latin typeface="Helvetica Neue"/>
                <a:cs typeface="Arial" panose="020B0604020202020204" pitchFamily="34" charset="0"/>
              </a:rPr>
              <a:t>humour</a:t>
            </a:r>
            <a:r>
              <a:rPr lang="en-US" sz="2400" dirty="0">
                <a:latin typeface="Helvetica Neue"/>
                <a:cs typeface="Arial" panose="020B0604020202020204" pitchFamily="34" charset="0"/>
              </a:rPr>
              <a:t>.</a:t>
            </a:r>
            <a:br>
              <a:rPr lang="en-US" sz="2400" dirty="0">
                <a:latin typeface="Helvetica Neue"/>
                <a:cs typeface="Arial" panose="020B0604020202020204" pitchFamily="34" charset="0"/>
              </a:rPr>
            </a:br>
            <a:br>
              <a:rPr lang="en-US" sz="2400" dirty="0">
                <a:latin typeface="Helvetica Neue"/>
                <a:cs typeface="Arial" panose="020B0604020202020204" pitchFamily="34" charset="0"/>
              </a:rPr>
            </a:br>
            <a:r>
              <a:rPr lang="en-US" sz="2400" dirty="0">
                <a:latin typeface="Helvetica Neue"/>
                <a:cs typeface="Arial" panose="020B0604020202020204" pitchFamily="34" charset="0"/>
              </a:rPr>
              <a:t>Talk to a partner. Which tone was the hardest to write?</a:t>
            </a:r>
            <a:endParaRPr lang="en-US" sz="2400" dirty="0">
              <a:latin typeface="Arial" panose="020B0604020202020204" pitchFamily="34" charset="0"/>
              <a:cs typeface="Arial" panose="020B0604020202020204" pitchFamily="34" charset="0"/>
            </a:endParaRPr>
          </a:p>
          <a:p>
            <a:pPr marL="0" indent="0">
              <a:buNone/>
            </a:pPr>
            <a:endParaRPr lang="en-US" sz="2400" b="1" dirty="0">
              <a:latin typeface="Helvetica Neue"/>
              <a:cs typeface="Arial" panose="020B0604020202020204" pitchFamily="34" charset="0"/>
            </a:endParaRPr>
          </a:p>
        </p:txBody>
      </p:sp>
      <p:sp>
        <p:nvSpPr>
          <p:cNvPr id="6" name="TextBox 5">
            <a:extLst>
              <a:ext uri="{FF2B5EF4-FFF2-40B4-BE49-F238E27FC236}">
                <a16:creationId xmlns:a16="http://schemas.microsoft.com/office/drawing/2014/main" id="{DCF09AA7-5C1E-61DD-B0A5-9E1D17B6501A}"/>
              </a:ext>
              <a:ext uri="{C183D7F6-B498-43B3-948B-1728B52AA6E4}">
                <adec:decorative xmlns:adec="http://schemas.microsoft.com/office/drawing/2017/decorative" val="1"/>
              </a:ext>
            </a:extLst>
          </p:cNvPr>
          <p:cNvSpPr txBox="1"/>
          <p:nvPr/>
        </p:nvSpPr>
        <p:spPr>
          <a:xfrm>
            <a:off x="381000" y="6172200"/>
            <a:ext cx="27432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scottishbooktrust.com</a:t>
            </a:r>
          </a:p>
        </p:txBody>
      </p:sp>
      <p:pic>
        <p:nvPicPr>
          <p:cNvPr id="5" name="Picture 4">
            <a:extLst>
              <a:ext uri="{FF2B5EF4-FFF2-40B4-BE49-F238E27FC236}">
                <a16:creationId xmlns:a16="http://schemas.microsoft.com/office/drawing/2014/main" id="{3DD9C259-DDE0-F488-924A-702FB2953E64}"/>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8244408" y="6093296"/>
            <a:ext cx="658416" cy="441014"/>
          </a:xfrm>
          <a:prstGeom prst="rect">
            <a:avLst/>
          </a:prstGeom>
        </p:spPr>
      </p:pic>
    </p:spTree>
    <p:extLst>
      <p:ext uri="{BB962C8B-B14F-4D97-AF65-F5344CB8AC3E}">
        <p14:creationId xmlns:p14="http://schemas.microsoft.com/office/powerpoint/2010/main" val="3230902365"/>
      </p:ext>
    </p:extLst>
  </p:cSld>
  <p:clrMapOvr>
    <a:masterClrMapping/>
  </p:clrMapOvr>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1C7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36CD995-24A4-4451-AE8B-3607F214D541}" vid="{D1805F6D-B644-492B-A8E2-722CB09986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785B6A84FF374FB0FF4EC4BB9AFA49" ma:contentTypeVersion="17" ma:contentTypeDescription="Create a new document." ma:contentTypeScope="" ma:versionID="517d4b6cfeea9bcf8c099668de2ab6e0">
  <xsd:schema xmlns:xsd="http://www.w3.org/2001/XMLSchema" xmlns:xs="http://www.w3.org/2001/XMLSchema" xmlns:p="http://schemas.microsoft.com/office/2006/metadata/properties" xmlns:ns2="6b42feb5-42f4-4875-917d-a8fcb0477ae8" xmlns:ns3="e8fe8bb9-e0d4-4ac3-b920-326070b987fc" targetNamespace="http://schemas.microsoft.com/office/2006/metadata/properties" ma:root="true" ma:fieldsID="fabd48f983e2d8052c42530991ce2ad4" ns2:_="" ns3:_="">
    <xsd:import namespace="6b42feb5-42f4-4875-917d-a8fcb0477ae8"/>
    <xsd:import namespace="e8fe8bb9-e0d4-4ac3-b920-326070b987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Location" minOccurs="0"/>
                <xsd:element ref="ns3:MediaServiceOCR"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42feb5-42f4-4875-917d-a8fcb0477ae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4b56ac4-af9b-4662-9143-bdd5b02ef649}" ma:internalName="TaxCatchAll" ma:showField="CatchAllData" ma:web="6b42feb5-42f4-4875-917d-a8fcb0477ae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8fe8bb9-e0d4-4ac3-b920-326070b987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60978a-abcb-4ac2-a434-47d9e953369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b42feb5-42f4-4875-917d-a8fcb0477ae8" xsi:nil="true"/>
    <lcf76f155ced4ddcb4097134ff3c332f xmlns="e8fe8bb9-e0d4-4ac3-b920-326070b987fc">
      <Terms xmlns="http://schemas.microsoft.com/office/infopath/2007/PartnerControls"/>
    </lcf76f155ced4ddcb4097134ff3c332f>
    <Notes xmlns="e8fe8bb9-e0d4-4ac3-b920-326070b987f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4430B1-E1D1-4B02-895B-508A94F3C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42feb5-42f4-4875-917d-a8fcb0477ae8"/>
    <ds:schemaRef ds:uri="e8fe8bb9-e0d4-4ac3-b920-326070b987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BACC0F-54E0-43AF-8A2D-4B03D919CD8D}">
  <ds:schemaRef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e8fe8bb9-e0d4-4ac3-b920-326070b987fc"/>
    <ds:schemaRef ds:uri="http://www.w3.org/XML/1998/namespace"/>
    <ds:schemaRef ds:uri="http://schemas.openxmlformats.org/package/2006/metadata/core-properties"/>
    <ds:schemaRef ds:uri="6b42feb5-42f4-4875-917d-a8fcb0477ae8"/>
    <ds:schemaRef ds:uri="http://purl.org/dc/dcmitype/"/>
  </ds:schemaRefs>
</ds:datastoreItem>
</file>

<file path=customXml/itemProps3.xml><?xml version="1.0" encoding="utf-8"?>
<ds:datastoreItem xmlns:ds="http://schemas.openxmlformats.org/officeDocument/2006/customXml" ds:itemID="{4874CFAA-E66A-46A4-B23E-2FC0A1CD82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SBT Presentation Templates - Arial - 2022 update</Template>
  <TotalTime>224</TotalTime>
  <Words>1477</Words>
  <Application>Microsoft Office PowerPoint</Application>
  <PresentationFormat>On-screen Show (4:3)</PresentationFormat>
  <Paragraphs>139</Paragraphs>
  <Slides>23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Aptos</vt:lpstr>
      <vt:lpstr>Helvetica Neue</vt:lpstr>
      <vt:lpstr>Arial</vt:lpstr>
      <vt:lpstr>Office Theme</vt:lpstr>
      <vt:lpstr>How to use this PowerPoint</vt:lpstr>
      <vt:lpstr>Curriculum for Excellence</vt:lpstr>
      <vt:lpstr>Reading Schools</vt:lpstr>
      <vt:lpstr>Brian Conaghan’s creative writing lessons</vt:lpstr>
      <vt:lpstr>Introduction</vt:lpstr>
      <vt:lpstr>Tip 1: Find your voice</vt:lpstr>
      <vt:lpstr>Activity 1: Experiment with tone (1)</vt:lpstr>
      <vt:lpstr>Activity 1: Experiment with tone (2)</vt:lpstr>
      <vt:lpstr>Activity 1: Experiment with tone (3)</vt:lpstr>
      <vt:lpstr>Tip 2: Play with sentence structure (1)</vt:lpstr>
      <vt:lpstr>Tip 2: Play with sentence structure (2)</vt:lpstr>
      <vt:lpstr>Tip 2: Play with sentence structure (3)</vt:lpstr>
      <vt:lpstr>Tip 2: Play with sentence structure (4)</vt:lpstr>
      <vt:lpstr>Tip 2: Play with sentence structure (5)</vt:lpstr>
      <vt:lpstr>Tip 2: Play with sentence structure (6)</vt:lpstr>
      <vt:lpstr>Tip 2: Play with sentence structure (7)</vt:lpstr>
      <vt:lpstr>Activity 2: Create varied sentences</vt:lpstr>
      <vt:lpstr>Tip 3: Write outside your comfort zone</vt:lpstr>
      <vt:lpstr>Activity 3: Rewrite for tone</vt:lpstr>
      <vt:lpstr>Tip 4: Be consistent</vt:lpstr>
      <vt:lpstr>Recap</vt:lpstr>
      <vt:lpstr>Next steps</vt:lpstr>
      <vt:lpstr>Thank you</vt:lpstr>
    </vt:vector>
  </TitlesOfParts>
  <Company>nroi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Brian Conaghan 2 Writing style</dc:title>
  <dc:creator>Catherine Wilson Garry</dc:creator>
  <cp:lastModifiedBy>Katie Cutforth</cp:lastModifiedBy>
  <cp:revision>3</cp:revision>
  <dcterms:created xsi:type="dcterms:W3CDTF">2024-12-11T10:37:49Z</dcterms:created>
  <dcterms:modified xsi:type="dcterms:W3CDTF">2025-02-05T13:58:58Z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0x010100F8785B6A84FF374FB0FF4EC4BB9AFA49</vt:lpwstr>
  </property>
  <property fmtid="{D5CDD505-2E9C-101B-9397-08002B2CF9AE}" pid="3" name="Order">
    <vt:r8>737600</vt:r8>
  </property>
  <property fmtid="{D5CDD505-2E9C-101B-9397-08002B2CF9AE}" pid="4" name="MediaServiceImageTags">
    <vt:lpwstr/>
  </property>
</Properties>
</file>