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4"/>
  </p:sldMasterIdLst>
  <p:notesMasterIdLst>
    <p:notesMasterId r:id="rId24"/>
  </p:notesMasterIdLst>
  <p:handoutMasterIdLst>
    <p:handoutMasterId r:id="rId25"/>
  </p:handoutMasterIdLst>
  <p:sldIdLst>
    <p:sldId id="277" r:id="rId5"/>
    <p:sldId id="332" r:id="rId6"/>
    <p:sldId id="340" r:id="rId7"/>
    <p:sldId id="269" r:id="rId8"/>
    <p:sldId id="275" r:id="rId9"/>
    <p:sldId id="257" r:id="rId10"/>
    <p:sldId id="279" r:id="rId11"/>
    <p:sldId id="280" r:id="rId12"/>
    <p:sldId id="333" r:id="rId13"/>
    <p:sldId id="334" r:id="rId14"/>
    <p:sldId id="335" r:id="rId15"/>
    <p:sldId id="336" r:id="rId16"/>
    <p:sldId id="302" r:id="rId17"/>
    <p:sldId id="304" r:id="rId18"/>
    <p:sldId id="337" r:id="rId19"/>
    <p:sldId id="338" r:id="rId20"/>
    <p:sldId id="262" r:id="rId21"/>
    <p:sldId id="339" r:id="rId22"/>
    <p:sldId id="270" r:id="rId2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1A6D4"/>
    <a:srgbClr val="67B02C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70A8811-7D0D-4BCD-BE68-CD84586CC8A2}" v="1" dt="2025-02-05T13:41:52.61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27" autoAdjust="0"/>
    <p:restoredTop sz="86410" autoAdjust="0"/>
  </p:normalViewPr>
  <p:slideViewPr>
    <p:cSldViewPr snapToObjects="1">
      <p:cViewPr varScale="1">
        <p:scale>
          <a:sx n="62" d="100"/>
          <a:sy n="62" d="100"/>
        </p:scale>
        <p:origin x="72" y="27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8309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 snapToObjects="1">
      <p:cViewPr varScale="1">
        <p:scale>
          <a:sx n="73" d="100"/>
          <a:sy n="73" d="100"/>
        </p:scale>
        <p:origin x="2981" y="29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viewProps" Target="viewProps.xml"/><Relationship Id="rId30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D5BB6CD1-E20A-47DF-0552-903D77B5332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E6F9770-D2B3-2970-7D66-1F78426F5DA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D7B333-41CE-4885-9108-2E03037949D0}" type="datetimeFigureOut">
              <a:rPr lang="en-GB" smtClean="0"/>
              <a:t>05/02/2025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206F98D-E505-2D97-BA4A-36879C947539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2B106BD-DB49-57E3-F424-7C8188107F6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064B02-93C2-4F7A-BAC2-E669995BC4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0417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86E693-C547-48A9-86E9-1B7B6F6E27BC}" type="datetimeFigureOut">
              <a:rPr lang="en-GB" smtClean="0"/>
              <a:t>05/02/2025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D10631-A7F9-4C07-BBF1-F853B97B79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59656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CD10631-A7F9-4C07-BBF1-F853B97B79A9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61187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C774E9D-69D1-7BD1-C7ED-D0D52EC6D9F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B058CA8C-A2DE-A5CC-03CC-4EA9719B06AD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1A25F895-2056-9042-C76D-10CE8B8D4D1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D89FB2E-7C0F-520E-E499-1E27A84851D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CD10631-A7F9-4C07-BBF1-F853B97B79A9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27613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CA28D49-61B2-D631-1D46-38C6F889542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02E60DAA-D13F-D57B-85E5-0C1FF086AC98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64BD1561-5ED9-B784-EB8B-483218C91BB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6567A9E-3E55-B0F9-8566-ACD8776DB49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CD10631-A7F9-4C07-BBF1-F853B97B79A9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73716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CD10631-A7F9-4C07-BBF1-F853B97B79A9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11736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545AD5F-30B8-D944-9059-DD28E9A0845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3843D9AD-6FE2-1445-518E-0779B9D7C00E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6B74AC04-94CA-F170-4B48-F9BF9EB4870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49ECE9-8101-9FF0-E4F2-C734FF7ACFA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CD10631-A7F9-4C07-BBF1-F853B97B79A9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762795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A75533B-4A6D-F0B2-4264-EEB3E82C816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3D46C896-895A-014D-D901-87AA987A0216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D0EEFCD9-8728-76A3-6A45-C10FD097D8A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59EE03D-60D9-1734-3730-994BE783CC1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CD10631-A7F9-4C07-BBF1-F853B97B79A9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6868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1535113"/>
            <a:ext cx="2592386" cy="3951288"/>
          </a:xfrm>
          <a:prstGeom prst="rect">
            <a:avLst/>
          </a:prstGeom>
        </p:spPr>
        <p:txBody>
          <a:bodyPr vert="horz"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4E82312A-C749-2FF6-8958-77A84FCFB77D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3275807" y="1535113"/>
            <a:ext cx="2592386" cy="3951288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D35B88CE-E50A-7C22-72BA-D66420636FAF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6107245" y="1535113"/>
            <a:ext cx="2592386" cy="3951288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D235E4C2-50E5-BEB3-D467-C30B3F854FFB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435506" y="5603876"/>
            <a:ext cx="2614081" cy="598487"/>
          </a:xfrm>
          <a:prstGeom prst="rect">
            <a:avLst/>
          </a:prstGeom>
        </p:spPr>
        <p:txBody>
          <a:bodyPr/>
          <a:lstStyle>
            <a:lvl1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00A9C224-3B18-2372-D0A6-39AC1F4FD4A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276600" y="5603875"/>
            <a:ext cx="2590800" cy="598488"/>
          </a:xfrm>
          <a:prstGeom prst="rect">
            <a:avLst/>
          </a:prstGeom>
        </p:spPr>
        <p:txBody>
          <a:bodyPr/>
          <a:lstStyle>
            <a:lvl1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E165867E-8131-E74C-DD51-2393E864A19E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094413" y="5603875"/>
            <a:ext cx="2509837" cy="598488"/>
          </a:xfrm>
          <a:prstGeom prst="rect">
            <a:avLst/>
          </a:prstGeom>
        </p:spPr>
        <p:txBody>
          <a:bodyPr/>
          <a:lstStyle>
            <a:lvl1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936847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GB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60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Relationship Id="rId5" Type="http://schemas.openxmlformats.org/officeDocument/2006/relationships/image" Target="../media/image2.gif"/><Relationship Id="rId4" Type="http://schemas.openxmlformats.org/officeDocument/2006/relationships/hyperlink" Target="https://www.scottishbooktrust.com/learning-resources/brian-conaghans-creative-writing-lessons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2.gi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2.gi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2.gi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2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1.xml"/><Relationship Id="rId6" Type="http://schemas.openxmlformats.org/officeDocument/2006/relationships/image" Target="../media/image12.svg"/><Relationship Id="rId5" Type="http://schemas.openxmlformats.org/officeDocument/2006/relationships/image" Target="../media/image11.png"/><Relationship Id="rId4" Type="http://schemas.openxmlformats.org/officeDocument/2006/relationships/image" Target="../media/image15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2.gi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2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1.xml"/><Relationship Id="rId6" Type="http://schemas.openxmlformats.org/officeDocument/2006/relationships/image" Target="../media/image17.jpeg"/><Relationship Id="rId5" Type="http://schemas.openxmlformats.org/officeDocument/2006/relationships/image" Target="../media/image12.svg"/><Relationship Id="rId4" Type="http://schemas.openxmlformats.org/officeDocument/2006/relationships/image" Target="../media/image11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2.gi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gi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7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Relationship Id="rId6" Type="http://schemas.openxmlformats.org/officeDocument/2006/relationships/hyperlink" Target="https://www.scottishbooktrust.com/writing-and-authors/young-writers" TargetMode="External"/><Relationship Id="rId5" Type="http://schemas.openxmlformats.org/officeDocument/2006/relationships/hyperlink" Target="https://www.scottishbooktrust.com/topics/creative-writing" TargetMode="External"/><Relationship Id="rId4" Type="http://schemas.openxmlformats.org/officeDocument/2006/relationships/hyperlink" Target="https://www.scottishbooktrust.com/authors-live-on-demand/brian-conaghan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2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Relationship Id="rId6" Type="http://schemas.openxmlformats.org/officeDocument/2006/relationships/image" Target="../media/image2.gif"/><Relationship Id="rId5" Type="http://schemas.openxmlformats.org/officeDocument/2006/relationships/image" Target="../media/image3.jpeg"/><Relationship Id="rId4" Type="http://schemas.openxmlformats.org/officeDocument/2006/relationships/hyperlink" Target="https://www.readingschools.scot/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5.jpeg"/><Relationship Id="rId7" Type="http://schemas.openxmlformats.org/officeDocument/2006/relationships/image" Target="../media/image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1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hyperlink" Target="https://www.readingschools.scot/" TargetMode="External"/><Relationship Id="rId9" Type="http://schemas.openxmlformats.org/officeDocument/2006/relationships/image" Target="../media/image2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2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2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1.xml"/><Relationship Id="rId6" Type="http://schemas.openxmlformats.org/officeDocument/2006/relationships/image" Target="../media/image13.jpeg"/><Relationship Id="rId5" Type="http://schemas.openxmlformats.org/officeDocument/2006/relationships/image" Target="../media/image12.svg"/><Relationship Id="rId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2.gi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2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screen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 anchor="t" anchorCtr="0"/>
          <a:lstStyle/>
          <a:p>
            <a:pPr algn="l"/>
            <a:r>
              <a:rPr lang="en-GB" sz="3200" b="1" dirty="0">
                <a:latin typeface="Arial" panose="020B0604020202020204" pitchFamily="34" charset="0"/>
                <a:cs typeface="Arial" panose="020B0604020202020204" pitchFamily="34" charset="0"/>
              </a:rPr>
              <a:t>How to use this PowerPoint</a:t>
            </a: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Vertical Text Placeholder 8"/>
          <p:cNvSpPr>
            <a:spLocks noGrp="1"/>
          </p:cNvSpPr>
          <p:nvPr>
            <p:ph type="body" orient="vert" idx="1"/>
          </p:nvPr>
        </p:nvSpPr>
        <p:spPr>
          <a:xfrm>
            <a:off x="457200" y="764704"/>
            <a:ext cx="8229600" cy="5256584"/>
          </a:xfrm>
        </p:spPr>
        <p:txBody>
          <a:bodyPr vert="horz">
            <a:normAutofit/>
          </a:bodyPr>
          <a:lstStyle/>
          <a:p>
            <a:pPr marL="0" indent="0">
              <a:buNone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This is the first of four lessons from Brian Conaghan on creative writing for young people. You can find the rest 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via the Scottish Book Trust website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Lesson 1: Developing your writing skills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Lesson 2: Developing your writing style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Lesson 3: How to write with empathy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Lesson 4: Developing your editing skills</a:t>
            </a:r>
          </a:p>
          <a:p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Each PowerPoint shares </a:t>
            </a:r>
            <a:r>
              <a:rPr lang="en-US" sz="1800" b="1" dirty="0">
                <a:solidFill>
                  <a:srgbClr val="01A6D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tips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that can be used throughout a pupil’s writing experience, as well as </a:t>
            </a:r>
            <a:r>
              <a:rPr lang="en-US" sz="1800" b="1" dirty="0">
                <a:solidFill>
                  <a:srgbClr val="67B02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activities</a:t>
            </a:r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you can do in your class or library. Where possible, we have highlighted how long an activity takes. Please do adapt this based upon the pupils you work with and/or if you would like to add in some time for reflection. </a:t>
            </a:r>
            <a:b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Feel free to use this entire PowerPoint as one lesson, or to dip in and out and use some of the tips and activities. </a:t>
            </a:r>
            <a:endParaRPr lang="en-US" sz="2800" dirty="0">
              <a:latin typeface="Helvetica Neue"/>
            </a:endParaRPr>
          </a:p>
        </p:txBody>
      </p:sp>
      <p:sp>
        <p:nvSpPr>
          <p:cNvPr id="6" name="TextBox 5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381000" y="6172200"/>
            <a:ext cx="2743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scottishbooktrust.com</a:t>
            </a:r>
          </a:p>
        </p:txBody>
      </p:sp>
      <p:pic>
        <p:nvPicPr>
          <p:cNvPr id="5" name="Picture 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6093296"/>
            <a:ext cx="658416" cy="4410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58233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5F7ED1CF-C2A1-2F52-C9E4-DB95C98BD81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0B889F5D-00BF-3503-4998-D995DB7972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157799"/>
            <a:ext cx="8229600" cy="1143000"/>
          </a:xfrm>
        </p:spPr>
        <p:txBody>
          <a:bodyPr anchor="t" anchorCtr="0">
            <a:normAutofit/>
          </a:bodyPr>
          <a:lstStyle/>
          <a:p>
            <a:pPr algn="l"/>
            <a:r>
              <a:rPr lang="en-US" sz="3600" b="1" dirty="0">
                <a:solidFill>
                  <a:srgbClr val="01A6D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Tip 2: The Socratic Method (3)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0DB25CB-4590-F4CE-F3B9-93E6FE7236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02480" y="957450"/>
            <a:ext cx="3236324" cy="4991830"/>
          </a:xfrm>
          <a:prstGeom prst="rect">
            <a:avLst/>
          </a:prstGeom>
          <a:ln w="28575">
            <a:solidFill>
              <a:srgbClr val="01A6D4"/>
            </a:solidFill>
          </a:ln>
        </p:spPr>
      </p:pic>
      <p:sp>
        <p:nvSpPr>
          <p:cNvPr id="9" name="Vertical Text Placeholder 8">
            <a:extLst>
              <a:ext uri="{FF2B5EF4-FFF2-40B4-BE49-F238E27FC236}">
                <a16:creationId xmlns:a16="http://schemas.microsoft.com/office/drawing/2014/main" id="{BF90EEF6-7A3D-F898-7928-9C0CEBE9E70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3923928" y="957450"/>
            <a:ext cx="4464496" cy="5135846"/>
          </a:xfrm>
        </p:spPr>
        <p:txBody>
          <a:bodyPr vert="horz">
            <a:noAutofit/>
          </a:bodyPr>
          <a:lstStyle/>
          <a:p>
            <a:pPr marL="0" indent="0">
              <a:buNone/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When you write you should use The Socratic Method. </a:t>
            </a:r>
            <a:b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This means:</a:t>
            </a:r>
          </a:p>
          <a:p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Questioning everything</a:t>
            </a:r>
          </a:p>
          <a:p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Thinking critically</a:t>
            </a:r>
          </a:p>
          <a:p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Self-examining your own beliefs, ideas and opinions</a:t>
            </a:r>
          </a:p>
          <a:p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Be wise and acknowledge the things you don’t know</a:t>
            </a:r>
          </a:p>
          <a:p>
            <a:pPr marL="0" indent="0">
              <a:buNone/>
            </a:pP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Why do you think this is important?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BC467DE-6F16-A57E-733C-81688292BA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381000" y="6172200"/>
            <a:ext cx="2743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scottishbooktrust.com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D971E32-DA8A-7F31-D356-FF549AAE78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6093296"/>
            <a:ext cx="658416" cy="4410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35991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D9D0458D-3723-44CA-9564-3B0BFC2B4CF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958E79C5-89FE-3323-15DE-688E2BF2FD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157799"/>
            <a:ext cx="8229600" cy="1143000"/>
          </a:xfrm>
        </p:spPr>
        <p:txBody>
          <a:bodyPr anchor="t" anchorCtr="0">
            <a:normAutofit/>
          </a:bodyPr>
          <a:lstStyle/>
          <a:p>
            <a:pPr algn="l"/>
            <a:r>
              <a:rPr lang="en-US" sz="3600" b="1" dirty="0">
                <a:solidFill>
                  <a:srgbClr val="01A6D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Tip 2: The Socratic Method (4)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059655E-47F8-691E-5A84-004DC7F15A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02480" y="957450"/>
            <a:ext cx="3236324" cy="4991830"/>
          </a:xfrm>
          <a:prstGeom prst="rect">
            <a:avLst/>
          </a:prstGeom>
          <a:ln w="28575">
            <a:solidFill>
              <a:srgbClr val="01A6D4"/>
            </a:solidFill>
          </a:ln>
        </p:spPr>
      </p:pic>
      <p:sp>
        <p:nvSpPr>
          <p:cNvPr id="9" name="Vertical Text Placeholder 8">
            <a:extLst>
              <a:ext uri="{FF2B5EF4-FFF2-40B4-BE49-F238E27FC236}">
                <a16:creationId xmlns:a16="http://schemas.microsoft.com/office/drawing/2014/main" id="{DF1CE9E7-58EE-E374-0399-18E72FB11C3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3923928" y="1340768"/>
            <a:ext cx="4762872" cy="4608512"/>
          </a:xfrm>
        </p:spPr>
        <p:txBody>
          <a:bodyPr vert="horz">
            <a:noAutofit/>
          </a:bodyPr>
          <a:lstStyle/>
          <a:p>
            <a:pPr marL="0" indent="0"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By self-examining your own ideas, opinions and beliefs you’ll be able to understand different perspectives (even if you don’t agree with them). </a:t>
            </a:r>
            <a:b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For example, you may hate golf – but by understanding why someone may like it, you can write a realistic character who is a keen golfer.</a:t>
            </a:r>
            <a:b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538B526-6895-A42B-2AF2-CBD1643F5C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381000" y="6172200"/>
            <a:ext cx="2743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scottishbooktrust.com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A4C6B0D-1D7A-2E52-8D62-8AA607F814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6093296"/>
            <a:ext cx="658416" cy="4410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99128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9797C8E4-D7BB-6B64-28F5-99F2A864DD7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C4464EFE-83EE-C431-F689-6D1083046B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157799"/>
            <a:ext cx="8229600" cy="1143000"/>
          </a:xfrm>
        </p:spPr>
        <p:txBody>
          <a:bodyPr anchor="t" anchorCtr="0">
            <a:normAutofit/>
          </a:bodyPr>
          <a:lstStyle/>
          <a:p>
            <a:pPr algn="l"/>
            <a:r>
              <a:rPr lang="en-US" sz="3600" b="1" dirty="0">
                <a:solidFill>
                  <a:srgbClr val="01A6D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Tip 2: The Socratic Method (5)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6C81790-DCFA-D6B2-C933-46D56E7221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02480" y="957450"/>
            <a:ext cx="3236324" cy="4991830"/>
          </a:xfrm>
          <a:prstGeom prst="rect">
            <a:avLst/>
          </a:prstGeom>
          <a:ln w="28575">
            <a:solidFill>
              <a:srgbClr val="01A6D4"/>
            </a:solidFill>
          </a:ln>
        </p:spPr>
      </p:pic>
      <p:sp>
        <p:nvSpPr>
          <p:cNvPr id="9" name="Vertical Text Placeholder 8">
            <a:extLst>
              <a:ext uri="{FF2B5EF4-FFF2-40B4-BE49-F238E27FC236}">
                <a16:creationId xmlns:a16="http://schemas.microsoft.com/office/drawing/2014/main" id="{BA9D14B3-D264-FC45-F786-2CE7E82841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3923928" y="1300799"/>
            <a:ext cx="4762872" cy="4720489"/>
          </a:xfrm>
        </p:spPr>
        <p:txBody>
          <a:bodyPr vert="horz">
            <a:noAutofit/>
          </a:bodyPr>
          <a:lstStyle/>
          <a:p>
            <a:pPr marL="0" indent="0"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Recognising what you don’t know can help you identify what gaps you may need to fill with research. </a:t>
            </a:r>
            <a:b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For example, you might want to write a story set in a rainforest, so you may need to research the animals and plants that live there.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B7DE386-0D47-D935-0DF6-589BCFE6DC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381000" y="6172200"/>
            <a:ext cx="2743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scottishbooktrust.com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75ADFD4-3CDE-E742-8C4F-6B4BBF1528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6093296"/>
            <a:ext cx="658416" cy="4410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72691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screen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6AA0B6AA-C207-85B7-9B85-4C8FEDB7697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CDE7CEBB-24A3-A564-09B2-1F8B1DA0F0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1930" y="323255"/>
            <a:ext cx="6168302" cy="634081"/>
          </a:xfrm>
        </p:spPr>
        <p:txBody>
          <a:bodyPr anchor="t" anchorCtr="0">
            <a:normAutofit/>
          </a:bodyPr>
          <a:lstStyle/>
          <a:p>
            <a:pPr algn="l"/>
            <a:r>
              <a:rPr lang="en-US" sz="2800" b="1" dirty="0">
                <a:solidFill>
                  <a:srgbClr val="67B02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Activity 2: Different viewpoints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67016F4-D493-19E3-EEB9-2D875BE05D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39552" y="972483"/>
            <a:ext cx="3334444" cy="5143175"/>
          </a:xfrm>
          <a:prstGeom prst="rect">
            <a:avLst/>
          </a:prstGeom>
          <a:ln w="28575">
            <a:solidFill>
              <a:srgbClr val="67B02C"/>
            </a:solidFill>
          </a:ln>
        </p:spPr>
      </p:pic>
      <p:pic>
        <p:nvPicPr>
          <p:cNvPr id="10" name="Graphic 9" descr="Clock with solid fill">
            <a:extLst>
              <a:ext uri="{FF2B5EF4-FFF2-40B4-BE49-F238E27FC236}">
                <a16:creationId xmlns:a16="http://schemas.microsoft.com/office/drawing/2014/main" id="{F6C543BF-92E2-86EE-F7DF-91AB6124299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6759624" y="216322"/>
            <a:ext cx="620688" cy="620688"/>
          </a:xfrm>
          <a:prstGeom prst="rect">
            <a:avLst/>
          </a:prstGeom>
        </p:spPr>
      </p:pic>
      <p:sp>
        <p:nvSpPr>
          <p:cNvPr id="4" name="Title 7">
            <a:extLst>
              <a:ext uri="{FF2B5EF4-FFF2-40B4-BE49-F238E27FC236}">
                <a16:creationId xmlns:a16="http://schemas.microsoft.com/office/drawing/2014/main" id="{6D91B65C-C6AD-EA12-6215-7F9F49EB8784}"/>
              </a:ext>
            </a:extLst>
          </p:cNvPr>
          <p:cNvSpPr txBox="1">
            <a:spLocks/>
          </p:cNvSpPr>
          <p:nvPr/>
        </p:nvSpPr>
        <p:spPr>
          <a:xfrm>
            <a:off x="7357830" y="332954"/>
            <a:ext cx="1661356" cy="504056"/>
          </a:xfrm>
          <a:prstGeom prst="rect">
            <a:avLst/>
          </a:prstGeom>
        </p:spPr>
        <p:txBody>
          <a:bodyPr vert="horz" anchor="t" anchorCtr="0"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000" b="1" dirty="0">
                <a:solidFill>
                  <a:srgbClr val="67B02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30 minutes</a:t>
            </a:r>
          </a:p>
        </p:txBody>
      </p:sp>
      <p:sp>
        <p:nvSpPr>
          <p:cNvPr id="9" name="Vertical Text Placeholder 8">
            <a:extLst>
              <a:ext uri="{FF2B5EF4-FFF2-40B4-BE49-F238E27FC236}">
                <a16:creationId xmlns:a16="http://schemas.microsoft.com/office/drawing/2014/main" id="{1B72ABF0-449C-8C91-04DA-E6DDD8C2875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3995936" y="1124744"/>
            <a:ext cx="4608512" cy="4775920"/>
          </a:xfrm>
        </p:spPr>
        <p:txBody>
          <a:bodyPr vert="horz">
            <a:normAutofit lnSpcReduction="10000"/>
          </a:bodyPr>
          <a:lstStyle/>
          <a:p>
            <a:pPr marL="0" indent="0">
              <a:buNone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Use The Socratic Method! Write a scene </a:t>
            </a: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from the viewpoint of someone very different from yourself, whether in terms of age, background, gender, or worldview. </a:t>
            </a:r>
            <a:b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GB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This exercise helps practice seeing the world through someone else’s eyes.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71AA3AF-1C28-D9D3-03B5-DDDBB527FB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381000" y="6172200"/>
            <a:ext cx="2743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scottishbooktrust.com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C836CAE-E49C-D5D7-0BB7-F0305FF9EE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6093296"/>
            <a:ext cx="658416" cy="4410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20127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FCE48A5B-29F4-1B66-4D5E-A7CF8A6A1AB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9C992610-8431-F4EB-509E-E821CFFB2C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157799"/>
            <a:ext cx="8229600" cy="1143000"/>
          </a:xfrm>
        </p:spPr>
        <p:txBody>
          <a:bodyPr anchor="t" anchorCtr="0"/>
          <a:lstStyle/>
          <a:p>
            <a:pPr algn="l"/>
            <a:r>
              <a:rPr lang="en-US" sz="2800" b="1" dirty="0">
                <a:solidFill>
                  <a:srgbClr val="01A6D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Tip 3: Use your emotional memory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F6DA246-050A-22D6-E6D4-3FA4951815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36981" y="836712"/>
            <a:ext cx="3236324" cy="4991830"/>
          </a:xfrm>
          <a:prstGeom prst="rect">
            <a:avLst/>
          </a:prstGeom>
          <a:ln w="28575">
            <a:solidFill>
              <a:srgbClr val="01A6D4"/>
            </a:solidFill>
          </a:ln>
        </p:spPr>
      </p:pic>
      <p:sp>
        <p:nvSpPr>
          <p:cNvPr id="9" name="Vertical Text Placeholder 8">
            <a:extLst>
              <a:ext uri="{FF2B5EF4-FFF2-40B4-BE49-F238E27FC236}">
                <a16:creationId xmlns:a16="http://schemas.microsoft.com/office/drawing/2014/main" id="{5C63A2D6-EC52-7302-0149-B09CEB9E2F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3923928" y="1176767"/>
            <a:ext cx="4762872" cy="4504465"/>
          </a:xfrm>
        </p:spPr>
        <p:txBody>
          <a:bodyPr vert="horz">
            <a:noAutofit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en-US" sz="28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Your memories are a great way to write about emotions. When writing about a characters’ feelings, reflect on a time you felt that feeling.</a:t>
            </a:r>
            <a:br>
              <a:rPr lang="en-US" sz="28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</a:br>
            <a:br>
              <a:rPr lang="en-US" sz="28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</a:br>
            <a:r>
              <a:rPr lang="en-US" sz="28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This will make your writing more authentic.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A8A2573-AD85-B04E-5E30-562A748DA1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381000" y="6172200"/>
            <a:ext cx="2743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scottishbooktrust.com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05F72F8-FAA5-89EE-CDCB-70C645139A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6093296"/>
            <a:ext cx="658416" cy="4410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21822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screen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501B8E5B-2ED6-931F-03C3-62298320D3F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FD7B7B1D-35C4-A012-8C76-F36B0F5FA3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1930" y="323255"/>
            <a:ext cx="6168302" cy="634081"/>
          </a:xfrm>
        </p:spPr>
        <p:txBody>
          <a:bodyPr anchor="t" anchorCtr="0">
            <a:normAutofit fontScale="90000"/>
          </a:bodyPr>
          <a:lstStyle/>
          <a:p>
            <a:pPr algn="l"/>
            <a:r>
              <a:rPr lang="en-US" sz="2800" b="1" dirty="0">
                <a:solidFill>
                  <a:srgbClr val="67B02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Activity 3: Think with your emotions</a:t>
            </a:r>
          </a:p>
        </p:txBody>
      </p:sp>
      <p:pic>
        <p:nvPicPr>
          <p:cNvPr id="10" name="Graphic 9" descr="Clock with solid fill">
            <a:extLst>
              <a:ext uri="{FF2B5EF4-FFF2-40B4-BE49-F238E27FC236}">
                <a16:creationId xmlns:a16="http://schemas.microsoft.com/office/drawing/2014/main" id="{3E0FEB74-9ADC-0399-E7F3-237C9E47088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759624" y="216322"/>
            <a:ext cx="620688" cy="620688"/>
          </a:xfrm>
          <a:prstGeom prst="rect">
            <a:avLst/>
          </a:prstGeom>
        </p:spPr>
      </p:pic>
      <p:sp>
        <p:nvSpPr>
          <p:cNvPr id="4" name="Title 7">
            <a:extLst>
              <a:ext uri="{FF2B5EF4-FFF2-40B4-BE49-F238E27FC236}">
                <a16:creationId xmlns:a16="http://schemas.microsoft.com/office/drawing/2014/main" id="{EDEA0D12-9F11-FCAE-94FD-C3794FF22F69}"/>
              </a:ext>
            </a:extLst>
          </p:cNvPr>
          <p:cNvSpPr txBox="1">
            <a:spLocks/>
          </p:cNvSpPr>
          <p:nvPr/>
        </p:nvSpPr>
        <p:spPr>
          <a:xfrm>
            <a:off x="7357830" y="332954"/>
            <a:ext cx="1661356" cy="504056"/>
          </a:xfrm>
          <a:prstGeom prst="rect">
            <a:avLst/>
          </a:prstGeom>
        </p:spPr>
        <p:txBody>
          <a:bodyPr vert="horz" anchor="t" anchorCtr="0"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000" b="1" dirty="0">
                <a:solidFill>
                  <a:srgbClr val="67B02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15 minutes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99432F2-6F1C-6401-73BB-E07FFB5ABB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11560" y="1041040"/>
            <a:ext cx="3168352" cy="4886988"/>
          </a:xfrm>
          <a:prstGeom prst="rect">
            <a:avLst/>
          </a:prstGeom>
          <a:ln w="28575">
            <a:solidFill>
              <a:srgbClr val="67B02C"/>
            </a:solidFill>
          </a:ln>
        </p:spPr>
      </p:pic>
      <p:sp>
        <p:nvSpPr>
          <p:cNvPr id="9" name="Vertical Text Placeholder 8">
            <a:extLst>
              <a:ext uri="{FF2B5EF4-FFF2-40B4-BE49-F238E27FC236}">
                <a16:creationId xmlns:a16="http://schemas.microsoft.com/office/drawing/2014/main" id="{A9B486EB-84CD-EA01-68F7-149DEE841D8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3995936" y="1124744"/>
            <a:ext cx="4608512" cy="4775920"/>
          </a:xfrm>
        </p:spPr>
        <p:txBody>
          <a:bodyPr vert="horz">
            <a:normAutofit/>
          </a:bodyPr>
          <a:lstStyle/>
          <a:p>
            <a:pPr marL="0" indent="0"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Choose an emotion (e.g. happiness, anger, fear, excitement). Write about the following: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Think about a time where you felt this feeling. What was happening? What did you notice?</a:t>
            </a:r>
          </a:p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Where in your body did you feel this feeling?</a:t>
            </a:r>
          </a:p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What did this feeling look like?</a:t>
            </a:r>
          </a:p>
          <a:p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E5E416F-C015-3730-85F2-A0CC40FAD5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381000" y="6172200"/>
            <a:ext cx="2743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scottishbooktrust.com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68926C8-D96E-B9B1-3FDC-1ECD1DFCB7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6093296"/>
            <a:ext cx="658416" cy="4410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642930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369F48C2-A1C8-46EE-66C7-04DA95894F0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C4AA6AF7-1F42-D0A1-EEDC-9D1950E30D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157799"/>
            <a:ext cx="8229600" cy="1143000"/>
          </a:xfrm>
        </p:spPr>
        <p:txBody>
          <a:bodyPr anchor="t" anchorCtr="0"/>
          <a:lstStyle/>
          <a:p>
            <a:pPr algn="l"/>
            <a:r>
              <a:rPr lang="en-US" sz="2800" b="1" dirty="0">
                <a:solidFill>
                  <a:srgbClr val="01A6D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Tip 4: Read! Read! Read!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167B9BA-91A5-5FDF-3BAA-CE423A51C6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36981" y="836712"/>
            <a:ext cx="3236324" cy="4991830"/>
          </a:xfrm>
          <a:prstGeom prst="rect">
            <a:avLst/>
          </a:prstGeom>
          <a:ln w="28575">
            <a:solidFill>
              <a:srgbClr val="01A6D4"/>
            </a:solidFill>
          </a:ln>
        </p:spPr>
      </p:pic>
      <p:sp>
        <p:nvSpPr>
          <p:cNvPr id="9" name="Vertical Text Placeholder 8">
            <a:extLst>
              <a:ext uri="{FF2B5EF4-FFF2-40B4-BE49-F238E27FC236}">
                <a16:creationId xmlns:a16="http://schemas.microsoft.com/office/drawing/2014/main" id="{BDD0D856-6AF0-3311-2F2F-6B1BA83033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3923928" y="1300799"/>
            <a:ext cx="4762872" cy="4072417"/>
          </a:xfrm>
        </p:spPr>
        <p:txBody>
          <a:bodyPr vert="horz">
            <a:noAutofit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en-US" sz="26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One of the best ways to understand how authors create emotional depth is to read.</a:t>
            </a:r>
            <a:br>
              <a:rPr lang="en-US" sz="26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</a:br>
            <a:br>
              <a:rPr lang="en-US" sz="26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</a:br>
            <a:r>
              <a:rPr lang="en-US" sz="26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It’s similar to how different singers will create emotional depth in their work – this is why certain songs have an emotional impact on you.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C62034F-7C92-FC51-9BB0-E80F8E1C33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381000" y="6172200"/>
            <a:ext cx="2743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scottishbooktrust.com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3B25C73-A529-044A-D632-5FEA9ECDD5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6093296"/>
            <a:ext cx="658416" cy="4410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807124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7">
            <a:extLst>
              <a:ext uri="{FF2B5EF4-FFF2-40B4-BE49-F238E27FC236}">
                <a16:creationId xmlns:a16="http://schemas.microsoft.com/office/drawing/2014/main" id="{C3A32566-1BF5-477E-8A37-636A71F507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 anchor="t" anchorCtr="0"/>
          <a:lstStyle/>
          <a:p>
            <a:pPr algn="l"/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Recap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C869630-EFDD-EB8C-C557-D5D9DABB5C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00285" y="1124744"/>
            <a:ext cx="3312368" cy="4852416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>
          <a:xfrm>
            <a:off x="4067944" y="1052736"/>
            <a:ext cx="4896544" cy="5184576"/>
          </a:xfrm>
        </p:spPr>
        <p:txBody>
          <a:bodyPr/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Using empathy and memory can help you write more realistic characters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The Socratic Method (including questioning your ideas, beliefs and what you know) will help you take other perspectives in your writing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The more you read, the more you’ll encounter how writers can create emotional depth in their writing</a:t>
            </a: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381000" y="6172200"/>
            <a:ext cx="2743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scottishbooktrust.com</a:t>
            </a:r>
          </a:p>
        </p:txBody>
      </p:sp>
      <p:pic>
        <p:nvPicPr>
          <p:cNvPr id="9" name="Picture 8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6093296"/>
            <a:ext cx="658416" cy="441014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B7897F7B-E5A0-6A05-A65D-C4C24C860DE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7">
            <a:extLst>
              <a:ext uri="{FF2B5EF4-FFF2-40B4-BE49-F238E27FC236}">
                <a16:creationId xmlns:a16="http://schemas.microsoft.com/office/drawing/2014/main" id="{5CAE5552-98A5-F821-8EA2-DAB667B228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 anchor="t" anchorCtr="0"/>
          <a:lstStyle/>
          <a:p>
            <a:pPr algn="l"/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Next steps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DA9FEBC-6363-7C25-9860-D15A572CAF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00285" y="1124744"/>
            <a:ext cx="3312368" cy="4852416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1606180F-8E20-52B9-7F3C-19FEEF3A33F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067944" y="1417638"/>
            <a:ext cx="4896544" cy="4819674"/>
          </a:xfrm>
        </p:spPr>
        <p:txBody>
          <a:bodyPr/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Watch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Brian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Conaghan’s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 Authors Live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See our other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Creative writing resources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Use the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  <a:hlinkClick r:id="rId6"/>
              </a:rPr>
              <a:t>Young Writers section of the website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for more advice, plus articles and top tips from other authors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2FA7279-4957-8F0B-5DB2-998C33FC8E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381000" y="6172200"/>
            <a:ext cx="2743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scottishbooktrust.com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6A939DF5-FCCB-BAEA-D066-908F25D010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6093296"/>
            <a:ext cx="658416" cy="4410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500637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Thank you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048000"/>
            <a:ext cx="6400800" cy="2209800"/>
          </a:xfrm>
        </p:spPr>
        <p:txBody>
          <a:bodyPr>
            <a:noAutofit/>
          </a:bodyPr>
          <a:lstStyle/>
          <a:p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scottishbooktrust.com</a:t>
            </a:r>
            <a:endParaRPr lang="en-US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5" descr="Facebook, Twitter and Instagram logos">
            <a:extLst>
              <a:ext uri="{FF2B5EF4-FFF2-40B4-BE49-F238E27FC236}">
                <a16:creationId xmlns:a16="http://schemas.microsoft.com/office/drawing/2014/main" id="{F8C8987D-29C7-4EF0-8382-997CA00CD58D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8726" y="3653398"/>
            <a:ext cx="1306547" cy="402483"/>
          </a:xfrm>
          <a:prstGeom prst="rect">
            <a:avLst/>
          </a:prstGeom>
        </p:spPr>
      </p:pic>
      <p:sp>
        <p:nvSpPr>
          <p:cNvPr id="12" name="Rectangle 11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81000" y="6172200"/>
            <a:ext cx="4388225" cy="3757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9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Scottish Book Trust is a national charity changing lives through reading and writing. Registered company SC184248 | Scottish charity SC027669</a:t>
            </a:r>
            <a:endParaRPr lang="en-GB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screen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60B366ED-2A0C-1E1E-AC61-DBA82805FC0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60F26C17-82C5-36BB-3F85-9A800CF7EF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 anchor="t" anchorCtr="0"/>
          <a:lstStyle/>
          <a:p>
            <a:pPr algn="l"/>
            <a:r>
              <a:rPr lang="en-GB" sz="2800" b="1" dirty="0">
                <a:latin typeface="Arial" panose="020B0604020202020204" pitchFamily="34" charset="0"/>
                <a:cs typeface="Arial" panose="020B0604020202020204" pitchFamily="34" charset="0"/>
              </a:rPr>
              <a:t>Curriculum for Excellence</a:t>
            </a: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Vertical Text Placeholder 8">
            <a:extLst>
              <a:ext uri="{FF2B5EF4-FFF2-40B4-BE49-F238E27FC236}">
                <a16:creationId xmlns:a16="http://schemas.microsoft.com/office/drawing/2014/main" id="{B3659156-AAB2-1917-A822-37D5F02195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980728"/>
            <a:ext cx="8229600" cy="5040560"/>
          </a:xfrm>
        </p:spPr>
        <p:txBody>
          <a:bodyPr vert="horz">
            <a:normAutofit/>
          </a:bodyPr>
          <a:lstStyle/>
          <a:p>
            <a:pPr marL="0" indent="0">
              <a:buNone/>
            </a:pPr>
            <a:r>
              <a:rPr lang="en-US" sz="2400" b="1" dirty="0">
                <a:solidFill>
                  <a:srgbClr val="67B02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Activity 1: Capture your character’s perspective</a:t>
            </a:r>
            <a:br>
              <a:rPr lang="en-US" sz="2400" dirty="0">
                <a:solidFill>
                  <a:srgbClr val="67B02C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LIT 3-20a/4-20a, LIT 3-26a/4-26a, ENG 3-27a/4-27a, </a:t>
            </a:r>
            <a:b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ENG 3-31a/4-31a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400" b="1" dirty="0">
                <a:solidFill>
                  <a:srgbClr val="67B02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Activity 2: Different viewpoints</a:t>
            </a:r>
            <a:br>
              <a:rPr lang="en-US" sz="2400" b="1" dirty="0">
                <a:solidFill>
                  <a:srgbClr val="67B02C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LIT 3-20a/4-20a,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ENG 3-31a</a:t>
            </a:r>
            <a:r>
              <a:rPr lang="en-GB" sz="2400">
                <a:latin typeface="Arial" panose="020B0604020202020204" pitchFamily="34" charset="0"/>
                <a:cs typeface="Arial" panose="020B0604020202020204" pitchFamily="34" charset="0"/>
              </a:rPr>
              <a:t>/4-31a</a:t>
            </a:r>
            <a:b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b="1" dirty="0">
                <a:solidFill>
                  <a:srgbClr val="67B02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Activity 3: Think with your emotions</a:t>
            </a:r>
            <a:br>
              <a:rPr lang="en-US" sz="2400" b="1" dirty="0">
                <a:solidFill>
                  <a:srgbClr val="67B02C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LIT 3-25a/4-25a, ENG 3-30a/4-30a</a:t>
            </a:r>
            <a:b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7AADAD7-558D-D158-D48D-C465C55C3B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422982" y="6203273"/>
            <a:ext cx="2743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scottishbooktrust.com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728960B-471E-6D6B-C177-A3F19C447D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6093296"/>
            <a:ext cx="658416" cy="4410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12093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screen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E6B4032A-684D-0E22-8F1A-D58F194B8FC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8924FFA4-4D56-28C3-7A76-BF0010FF47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72708"/>
            <a:ext cx="8229600" cy="562074"/>
          </a:xfrm>
        </p:spPr>
        <p:txBody>
          <a:bodyPr anchor="t" anchorCtr="0"/>
          <a:lstStyle/>
          <a:p>
            <a:pPr algn="l"/>
            <a:r>
              <a:rPr lang="en-GB" sz="3600" b="1" dirty="0">
                <a:latin typeface="Arial" panose="020B0604020202020204" pitchFamily="34" charset="0"/>
                <a:cs typeface="Arial" panose="020B0604020202020204" pitchFamily="34" charset="0"/>
              </a:rPr>
              <a:t>Reading Schools</a:t>
            </a:r>
            <a:endParaRPr lang="en-US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Vertical Text Placeholder 8">
            <a:extLst>
              <a:ext uri="{FF2B5EF4-FFF2-40B4-BE49-F238E27FC236}">
                <a16:creationId xmlns:a16="http://schemas.microsoft.com/office/drawing/2014/main" id="{2B4840A6-9AFF-EFBF-4AC7-E47B8D62CCC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1196752"/>
            <a:ext cx="8229600" cy="4824536"/>
          </a:xfrm>
        </p:spPr>
        <p:txBody>
          <a:bodyPr vert="horz">
            <a:normAutofit/>
          </a:bodyPr>
          <a:lstStyle/>
          <a:p>
            <a:pPr marL="0" indent="0"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If you are taking part in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Reading Schools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using this resource could help you deliver the following key areas of the framework: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2.2.2 Interdisciplinary book projects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2.3.4 Opportunities for learners to respond to what they’re reading</a:t>
            </a:r>
          </a:p>
          <a:p>
            <a:pPr marL="0" indent="0">
              <a:buNone/>
            </a:pPr>
            <a:b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D93F6523-7A93-9262-264C-AA6AF18B12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565920" y="3700012"/>
            <a:ext cx="6012160" cy="2503261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E870F0E-4E57-F133-7D4D-EE95B74BCC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422982" y="6203273"/>
            <a:ext cx="2743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scottishbooktrust.com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8C74707-3EF4-E7F6-3194-AE04531BD1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6093296"/>
            <a:ext cx="658416" cy="4410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67259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8134672" cy="1470025"/>
          </a:xfrm>
        </p:spPr>
        <p:txBody>
          <a:bodyPr/>
          <a:lstStyle/>
          <a:p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Brian </a:t>
            </a:r>
            <a:r>
              <a:rPr lang="en-US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Conaghan’s</a:t>
            </a:r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creative writing lessons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005064"/>
            <a:ext cx="6400800" cy="1252736"/>
          </a:xfrm>
        </p:spPr>
        <p:txBody>
          <a:bodyPr>
            <a:noAutofit/>
          </a:bodyPr>
          <a:lstStyle/>
          <a:p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Lesson 3: How </a:t>
            </a:r>
            <a:r>
              <a:rPr lang="en-US" sz="28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write 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with empathy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381000" y="6172200"/>
            <a:ext cx="2743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scottishbooktrust.com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83853" y="332656"/>
            <a:ext cx="5842992" cy="1143000"/>
          </a:xfrm>
        </p:spPr>
        <p:txBody>
          <a:bodyPr anchor="t" anchorCtr="0"/>
          <a:lstStyle/>
          <a:p>
            <a:pPr algn="l"/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Introduction</a:t>
            </a:r>
          </a:p>
        </p:txBody>
      </p:sp>
      <p:sp>
        <p:nvSpPr>
          <p:cNvPr id="2" name="Oval 1" descr="Image of Brian Conaghan">
            <a:extLst>
              <a:ext uri="{FF2B5EF4-FFF2-40B4-BE49-F238E27FC236}">
                <a16:creationId xmlns:a16="http://schemas.microsoft.com/office/drawing/2014/main" id="{55DC267D-7B32-B8E8-17B4-FD1C1F2B949C}"/>
              </a:ext>
            </a:extLst>
          </p:cNvPr>
          <p:cNvSpPr/>
          <p:nvPr/>
        </p:nvSpPr>
        <p:spPr>
          <a:xfrm>
            <a:off x="7184823" y="116632"/>
            <a:ext cx="1841329" cy="1918684"/>
          </a:xfrm>
          <a:prstGeom prst="ellipse">
            <a:avLst/>
          </a:prstGeom>
          <a:blipFill dpi="0" rotWithShape="1">
            <a:blip r:embed="rId3" cstate="screen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Vertical Text Placeholder 8"/>
          <p:cNvSpPr>
            <a:spLocks noGrp="1"/>
          </p:cNvSpPr>
          <p:nvPr>
            <p:ph type="body" orient="vert" idx="1"/>
          </p:nvPr>
        </p:nvSpPr>
        <p:spPr>
          <a:xfrm>
            <a:off x="457200" y="1075974"/>
            <a:ext cx="8507288" cy="2893156"/>
          </a:xfrm>
        </p:spPr>
        <p:txBody>
          <a:bodyPr vert="horz">
            <a:normAutofit fontScale="92500" lnSpcReduction="10000"/>
          </a:bodyPr>
          <a:lstStyle/>
          <a:p>
            <a:pPr marL="0" indent="0">
              <a:buNone/>
            </a:pPr>
            <a:r>
              <a:rPr lang="en-US" sz="2400" dirty="0">
                <a:latin typeface="Helvetica Neue"/>
              </a:rPr>
              <a:t>Hello, I’m Brian Conaghan and, among other </a:t>
            </a:r>
            <a:br>
              <a:rPr lang="en-US" sz="2400" dirty="0">
                <a:latin typeface="Helvetica Neue"/>
              </a:rPr>
            </a:br>
            <a:r>
              <a:rPr lang="en-US" sz="2400" dirty="0">
                <a:latin typeface="Helvetica Neue"/>
              </a:rPr>
              <a:t>things, I’m an author (you can see some of my </a:t>
            </a:r>
            <a:br>
              <a:rPr lang="en-US" sz="2400" dirty="0">
                <a:latin typeface="Helvetica Neue"/>
              </a:rPr>
            </a:br>
            <a:r>
              <a:rPr lang="en-US" sz="2400" dirty="0">
                <a:latin typeface="Helvetica Neue"/>
              </a:rPr>
              <a:t>books below!) as well as a </a:t>
            </a:r>
            <a:r>
              <a:rPr lang="en-US" sz="2400" dirty="0">
                <a:latin typeface="Helvetica Neue"/>
                <a:hlinkClick r:id="rId4"/>
              </a:rPr>
              <a:t>Reading Schools </a:t>
            </a:r>
            <a:br>
              <a:rPr lang="en-US" sz="2400" dirty="0">
                <a:latin typeface="Helvetica Neue"/>
                <a:hlinkClick r:id="rId4"/>
              </a:rPr>
            </a:br>
            <a:r>
              <a:rPr lang="en-US" sz="2400" dirty="0">
                <a:latin typeface="Helvetica Neue"/>
                <a:hlinkClick r:id="rId4"/>
              </a:rPr>
              <a:t>ambassador</a:t>
            </a:r>
            <a:r>
              <a:rPr lang="en-US" sz="2400" dirty="0">
                <a:latin typeface="Helvetica Neue"/>
              </a:rPr>
              <a:t>.</a:t>
            </a:r>
            <a:br>
              <a:rPr lang="en-US" sz="2400" dirty="0">
                <a:latin typeface="Helvetica Neue"/>
              </a:rPr>
            </a:br>
            <a:br>
              <a:rPr lang="en-US" sz="2400" dirty="0">
                <a:latin typeface="Helvetica Neue"/>
              </a:rPr>
            </a:br>
            <a:r>
              <a:rPr lang="en-US" sz="2400" dirty="0">
                <a:latin typeface="Helvetica Neue"/>
              </a:rPr>
              <a:t>These lessons gather some of my advice and ideas for </a:t>
            </a:r>
            <a:br>
              <a:rPr lang="en-US" sz="2400" dirty="0">
                <a:latin typeface="Helvetica Neue"/>
              </a:rPr>
            </a:br>
            <a:r>
              <a:rPr lang="en-US" sz="2400" dirty="0">
                <a:latin typeface="Helvetica Neue"/>
              </a:rPr>
              <a:t>developing your creative writing. This time we’ll be looking at how to </a:t>
            </a:r>
            <a:r>
              <a:rPr lang="en-US" sz="2400" b="1" dirty="0">
                <a:latin typeface="Helvetica Neue"/>
              </a:rPr>
              <a:t>write with empathy </a:t>
            </a:r>
            <a:r>
              <a:rPr lang="en-US" sz="2400" dirty="0">
                <a:latin typeface="Helvetica Neue"/>
              </a:rPr>
              <a:t>including capturing a character’s perspective and developing their emotions.</a:t>
            </a:r>
            <a:endParaRPr lang="en-US" sz="2400" b="1" dirty="0">
              <a:latin typeface="Helvetica Neue"/>
            </a:endParaRPr>
          </a:p>
        </p:txBody>
      </p:sp>
      <p:pic>
        <p:nvPicPr>
          <p:cNvPr id="1032" name="Picture 8" descr="Cover of Cardboard Cowboys by Brian Conaghan">
            <a:extLst>
              <a:ext uri="{FF2B5EF4-FFF2-40B4-BE49-F238E27FC236}">
                <a16:creationId xmlns:a16="http://schemas.microsoft.com/office/drawing/2014/main" id="{EF36D991-DBED-FECF-5B68-EDD4B6F5B9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1463" y="4047998"/>
            <a:ext cx="1382625" cy="22745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over of Cardboard Cowboys by Brian Conaghan">
            <a:extLst>
              <a:ext uri="{FF2B5EF4-FFF2-40B4-BE49-F238E27FC236}">
                <a16:creationId xmlns:a16="http://schemas.microsoft.com/office/drawing/2014/main" id="{EEAC31DC-2735-D9C3-3160-BF3F3D7228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2845" y="4033140"/>
            <a:ext cx="1499897" cy="2304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over of Treacle Town by Brian Conaghan">
            <a:extLst>
              <a:ext uri="{FF2B5EF4-FFF2-40B4-BE49-F238E27FC236}">
                <a16:creationId xmlns:a16="http://schemas.microsoft.com/office/drawing/2014/main" id="{D487A7A7-DE7C-81C6-079B-35099F1CF81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4034780"/>
            <a:ext cx="1501501" cy="2304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over of Swimming on the Moon by Brian Conaghan">
            <a:extLst>
              <a:ext uri="{FF2B5EF4-FFF2-40B4-BE49-F238E27FC236}">
                <a16:creationId xmlns:a16="http://schemas.microsoft.com/office/drawing/2014/main" id="{435FF6A5-B9D1-7440-C859-AD369D9DAA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4034780"/>
            <a:ext cx="1499897" cy="23026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241176" y="6420937"/>
            <a:ext cx="2743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scottishbooktrust.com</a:t>
            </a:r>
          </a:p>
        </p:txBody>
      </p:sp>
      <p:pic>
        <p:nvPicPr>
          <p:cNvPr id="5" name="Picture 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9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6093296"/>
            <a:ext cx="658416" cy="4410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89875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381000" y="157799"/>
            <a:ext cx="8229600" cy="1143000"/>
          </a:xfrm>
        </p:spPr>
        <p:txBody>
          <a:bodyPr anchor="t" anchorCtr="0"/>
          <a:lstStyle/>
          <a:p>
            <a:pPr algn="l"/>
            <a:r>
              <a:rPr lang="en-US" sz="3200" b="1" dirty="0">
                <a:solidFill>
                  <a:srgbClr val="01A6D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Tip 1: Step into a character’s shoes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94488BB-7FC8-0A13-E490-5A1959334C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22312" y="908719"/>
            <a:ext cx="3336800" cy="5146809"/>
          </a:xfrm>
          <a:prstGeom prst="rect">
            <a:avLst/>
          </a:prstGeom>
          <a:ln w="28575">
            <a:solidFill>
              <a:srgbClr val="01A6D4"/>
            </a:solidFill>
          </a:ln>
        </p:spPr>
      </p:pic>
      <p:sp>
        <p:nvSpPr>
          <p:cNvPr id="9" name="Vertical Text Placeholder 8"/>
          <p:cNvSpPr>
            <a:spLocks noGrp="1"/>
          </p:cNvSpPr>
          <p:nvPr>
            <p:ph type="body" orient="vert" idx="1"/>
          </p:nvPr>
        </p:nvSpPr>
        <p:spPr>
          <a:xfrm>
            <a:off x="3923928" y="908720"/>
            <a:ext cx="4762872" cy="5184576"/>
          </a:xfrm>
        </p:spPr>
        <p:txBody>
          <a:bodyPr vert="horz">
            <a:normAutofit/>
          </a:bodyPr>
          <a:lstStyle/>
          <a:p>
            <a:pPr marL="0" indent="0">
              <a:buNone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Imagine what it feels like to be the character you’re writing about. Make a list, or mind-map of their: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Emotions</a:t>
            </a:r>
          </a:p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Fears</a:t>
            </a:r>
          </a:p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Desires</a:t>
            </a:r>
          </a:p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Motivations</a:t>
            </a:r>
          </a:p>
          <a:p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381000" y="6172200"/>
            <a:ext cx="2743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scottishbooktrust.com</a:t>
            </a:r>
          </a:p>
        </p:txBody>
      </p:sp>
      <p:pic>
        <p:nvPicPr>
          <p:cNvPr id="5" name="Picture 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6093296"/>
            <a:ext cx="658416" cy="441014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screen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D7734A26-560C-DAF4-803E-078DD667324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573BC753-EDEF-048E-1DEA-9D1312A1A1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8006"/>
            <a:ext cx="6203032" cy="750713"/>
          </a:xfrm>
        </p:spPr>
        <p:txBody>
          <a:bodyPr anchor="t" anchorCtr="0"/>
          <a:lstStyle/>
          <a:p>
            <a:pPr algn="l"/>
            <a:r>
              <a:rPr lang="en-US" sz="2800" b="1" dirty="0">
                <a:solidFill>
                  <a:srgbClr val="67B02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Activity 1: Capture your character’s perspective</a:t>
            </a:r>
          </a:p>
        </p:txBody>
      </p:sp>
      <p:pic>
        <p:nvPicPr>
          <p:cNvPr id="10" name="Graphic 9" descr="Clock with solid fill">
            <a:extLst>
              <a:ext uri="{FF2B5EF4-FFF2-40B4-BE49-F238E27FC236}">
                <a16:creationId xmlns:a16="http://schemas.microsoft.com/office/drawing/2014/main" id="{F0C7048B-E044-2F95-70A3-C7DF9E0FC93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759624" y="158006"/>
            <a:ext cx="620688" cy="620688"/>
          </a:xfrm>
          <a:prstGeom prst="rect">
            <a:avLst/>
          </a:prstGeom>
        </p:spPr>
      </p:pic>
      <p:sp>
        <p:nvSpPr>
          <p:cNvPr id="4" name="Title 7">
            <a:extLst>
              <a:ext uri="{FF2B5EF4-FFF2-40B4-BE49-F238E27FC236}">
                <a16:creationId xmlns:a16="http://schemas.microsoft.com/office/drawing/2014/main" id="{6723D95C-E52A-FCF0-853A-5E4BE8CFDA5B}"/>
              </a:ext>
            </a:extLst>
          </p:cNvPr>
          <p:cNvSpPr txBox="1">
            <a:spLocks/>
          </p:cNvSpPr>
          <p:nvPr/>
        </p:nvSpPr>
        <p:spPr>
          <a:xfrm>
            <a:off x="7380312" y="274638"/>
            <a:ext cx="1661356" cy="504056"/>
          </a:xfrm>
          <a:prstGeom prst="rect">
            <a:avLst/>
          </a:prstGeom>
        </p:spPr>
        <p:txBody>
          <a:bodyPr vert="horz" anchor="t" anchorCtr="0"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000" b="1" dirty="0">
                <a:solidFill>
                  <a:srgbClr val="67B02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30+ minutes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327041A-FBB0-61F7-159D-E7C2B3788C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52242" y="1268760"/>
            <a:ext cx="3096344" cy="4775920"/>
          </a:xfrm>
          <a:prstGeom prst="rect">
            <a:avLst/>
          </a:prstGeom>
          <a:ln w="28575">
            <a:solidFill>
              <a:srgbClr val="67B02C"/>
            </a:solidFill>
          </a:ln>
        </p:spPr>
      </p:pic>
      <p:sp>
        <p:nvSpPr>
          <p:cNvPr id="9" name="Vertical Text Placeholder 8">
            <a:extLst>
              <a:ext uri="{FF2B5EF4-FFF2-40B4-BE49-F238E27FC236}">
                <a16:creationId xmlns:a16="http://schemas.microsoft.com/office/drawing/2014/main" id="{042644AD-F26D-5249-9534-BD2152CFA5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3995936" y="1844823"/>
            <a:ext cx="4608512" cy="4104457"/>
          </a:xfrm>
        </p:spPr>
        <p:txBody>
          <a:bodyPr vert="horz">
            <a:normAutofit/>
          </a:bodyPr>
          <a:lstStyle/>
          <a:p>
            <a:pPr marL="0" indent="0">
              <a:buNone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Write a scene from the character's perspective, focusing on internal thoughts and emotions rather than just actions and/or dialogue.</a:t>
            </a:r>
          </a:p>
          <a:p>
            <a:pPr marL="0" indent="0">
              <a:buNone/>
            </a:pPr>
            <a:endParaRPr lang="en-US" sz="2400" dirty="0">
              <a:latin typeface="Helvetica Neue"/>
              <a:cs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C3F7340-6F23-15E1-BBAA-475991376C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381000" y="6172200"/>
            <a:ext cx="2743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scottishbooktrust.com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5A93C33-5857-7213-D799-BD25A4EC72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6093296"/>
            <a:ext cx="658416" cy="4410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04598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AA53E2DA-BD8E-162B-B89A-5BAF373FA75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9EB00A71-3901-EB2B-78C8-3AB7789409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157799"/>
            <a:ext cx="8229600" cy="1143000"/>
          </a:xfrm>
        </p:spPr>
        <p:txBody>
          <a:bodyPr anchor="t" anchorCtr="0">
            <a:normAutofit/>
          </a:bodyPr>
          <a:lstStyle/>
          <a:p>
            <a:pPr algn="l"/>
            <a:r>
              <a:rPr lang="en-US" sz="3600" b="1" dirty="0">
                <a:solidFill>
                  <a:srgbClr val="01A6D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Tip 2: The Socratic Method (1)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A540200-816B-5F18-C09A-876F8F9E7F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02480" y="957450"/>
            <a:ext cx="3236324" cy="4991830"/>
          </a:xfrm>
          <a:prstGeom prst="rect">
            <a:avLst/>
          </a:prstGeom>
          <a:ln w="28575">
            <a:solidFill>
              <a:srgbClr val="01A6D4"/>
            </a:solidFill>
          </a:ln>
        </p:spPr>
      </p:pic>
      <p:sp>
        <p:nvSpPr>
          <p:cNvPr id="9" name="Vertical Text Placeholder 8">
            <a:extLst>
              <a:ext uri="{FF2B5EF4-FFF2-40B4-BE49-F238E27FC236}">
                <a16:creationId xmlns:a16="http://schemas.microsoft.com/office/drawing/2014/main" id="{D1615E56-D4BB-0796-E08C-C451291FA5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3923928" y="980728"/>
            <a:ext cx="4762872" cy="4968552"/>
          </a:xfrm>
        </p:spPr>
        <p:txBody>
          <a:bodyPr vert="horz">
            <a:noAutofit/>
          </a:bodyPr>
          <a:lstStyle/>
          <a:p>
            <a:pPr marL="0" indent="0"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Socrates was a Greek philosopher from Athens, born in the 5</a:t>
            </a:r>
            <a:r>
              <a:rPr lang="en-US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century BCE. </a:t>
            </a:r>
          </a:p>
          <a:p>
            <a:pPr marL="0" indent="0">
              <a:buNone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He’s considered to be one of the most important figures in Western philosophy.</a:t>
            </a:r>
          </a:p>
          <a:p>
            <a:pPr marL="0" indent="0">
              <a:buNone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His ideas and methods were recorded by his students, including Plato.</a:t>
            </a:r>
            <a:endParaRPr lang="en-US" sz="2400" dirty="0">
              <a:latin typeface="Helvetica Neue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F9B8444-C60B-3899-FF46-7BD9F79138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381000" y="6172200"/>
            <a:ext cx="2743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scottishbooktrust.com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E67B880-EBC6-D892-61AF-2265E86F81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6093296"/>
            <a:ext cx="658416" cy="4410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37325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782DC5D1-BDE0-D2CD-BB54-DBC4AC048C0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8485999C-DB58-7E2B-5F30-1904257BBB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157799"/>
            <a:ext cx="8229600" cy="1143000"/>
          </a:xfrm>
        </p:spPr>
        <p:txBody>
          <a:bodyPr anchor="t" anchorCtr="0">
            <a:normAutofit/>
          </a:bodyPr>
          <a:lstStyle/>
          <a:p>
            <a:pPr algn="l"/>
            <a:r>
              <a:rPr lang="en-US" sz="3600" b="1" dirty="0">
                <a:solidFill>
                  <a:srgbClr val="01A6D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Tip 2: The Socratic Method (2)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676E62D-F06C-FF7C-8146-B83AB9D8AA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02480" y="957450"/>
            <a:ext cx="3236324" cy="4991830"/>
          </a:xfrm>
          <a:prstGeom prst="rect">
            <a:avLst/>
          </a:prstGeom>
          <a:ln w="28575">
            <a:solidFill>
              <a:srgbClr val="01A6D4"/>
            </a:solidFill>
          </a:ln>
        </p:spPr>
      </p:pic>
      <p:sp>
        <p:nvSpPr>
          <p:cNvPr id="9" name="Vertical Text Placeholder 8">
            <a:extLst>
              <a:ext uri="{FF2B5EF4-FFF2-40B4-BE49-F238E27FC236}">
                <a16:creationId xmlns:a16="http://schemas.microsoft.com/office/drawing/2014/main" id="{7A7169C4-FA46-AC85-EB10-AE06A1DA077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3923928" y="980728"/>
            <a:ext cx="4762872" cy="4968552"/>
          </a:xfrm>
        </p:spPr>
        <p:txBody>
          <a:bodyPr vert="horz">
            <a:noAutofit/>
          </a:bodyPr>
          <a:lstStyle/>
          <a:p>
            <a:pPr marL="0" indent="0"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Socrates is best known for his method of questioning: </a:t>
            </a:r>
            <a:r>
              <a:rPr lang="en-US" sz="2400" b="1" dirty="0">
                <a:solidFill>
                  <a:srgbClr val="01A6D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Socratic Method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b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It involves asking probing questions to stimulate </a:t>
            </a:r>
            <a:r>
              <a:rPr lang="en-US" sz="2400" b="1" dirty="0">
                <a:solidFill>
                  <a:srgbClr val="01A6D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critical thinking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n-US" sz="2400" b="1" dirty="0">
                <a:solidFill>
                  <a:srgbClr val="01A6D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illuminate ideas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b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He was focused on </a:t>
            </a:r>
            <a:r>
              <a:rPr lang="en-US" sz="2400" b="1" dirty="0">
                <a:solidFill>
                  <a:srgbClr val="01A6D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ethics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and the pursuit of </a:t>
            </a:r>
            <a:r>
              <a:rPr lang="en-US" sz="2400" b="1" dirty="0">
                <a:solidFill>
                  <a:srgbClr val="01A6D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virtue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emphasizing the importance of </a:t>
            </a:r>
            <a:r>
              <a:rPr lang="en-US" sz="2400" b="1" dirty="0">
                <a:solidFill>
                  <a:srgbClr val="01A6D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self-knowledge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2400" dirty="0">
              <a:latin typeface="Helvetica Neue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0E6B3EB-29F5-E392-E6D3-844FE5C0AB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381000" y="6172200"/>
            <a:ext cx="2743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scottishbooktrust.com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3787747-A5C8-F735-1FDB-9C180F030AD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6093296"/>
            <a:ext cx="658416" cy="4410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31030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C41C7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636CD995-24A4-4451-AE8B-3607F214D541}" vid="{D1805F6D-B644-492B-A8E2-722CB09986E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6b42feb5-42f4-4875-917d-a8fcb0477ae8" xsi:nil="true"/>
    <lcf76f155ced4ddcb4097134ff3c332f xmlns="e8fe8bb9-e0d4-4ac3-b920-326070b987fc">
      <Terms xmlns="http://schemas.microsoft.com/office/infopath/2007/PartnerControls"/>
    </lcf76f155ced4ddcb4097134ff3c332f>
    <Notes xmlns="e8fe8bb9-e0d4-4ac3-b920-326070b987fc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8785B6A84FF374FB0FF4EC4BB9AFA49" ma:contentTypeVersion="17" ma:contentTypeDescription="Create a new document." ma:contentTypeScope="" ma:versionID="517d4b6cfeea9bcf8c099668de2ab6e0">
  <xsd:schema xmlns:xsd="http://www.w3.org/2001/XMLSchema" xmlns:xs="http://www.w3.org/2001/XMLSchema" xmlns:p="http://schemas.microsoft.com/office/2006/metadata/properties" xmlns:ns2="6b42feb5-42f4-4875-917d-a8fcb0477ae8" xmlns:ns3="e8fe8bb9-e0d4-4ac3-b920-326070b987fc" targetNamespace="http://schemas.microsoft.com/office/2006/metadata/properties" ma:root="true" ma:fieldsID="fabd48f983e2d8052c42530991ce2ad4" ns2:_="" ns3:_="">
    <xsd:import namespace="6b42feb5-42f4-4875-917d-a8fcb0477ae8"/>
    <xsd:import namespace="e8fe8bb9-e0d4-4ac3-b920-326070b987fc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LengthInSeconds" minOccurs="0"/>
                <xsd:element ref="ns3:lcf76f155ced4ddcb4097134ff3c332f" minOccurs="0"/>
                <xsd:element ref="ns2:TaxCatchAll" minOccurs="0"/>
                <xsd:element ref="ns3:MediaServiceGenerationTime" minOccurs="0"/>
                <xsd:element ref="ns3:MediaServiceEventHashCode" minOccurs="0"/>
                <xsd:element ref="ns3:MediaServiceLocation" minOccurs="0"/>
                <xsd:element ref="ns3:MediaServiceOCR" minOccurs="0"/>
                <xsd:element ref="ns3:Not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b42feb5-42f4-4875-917d-a8fcb0477ae8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6" nillable="true" ma:displayName="Taxonomy Catch All Column" ma:hidden="true" ma:list="{a4b56ac4-af9b-4662-9143-bdd5b02ef649}" ma:internalName="TaxCatchAll" ma:showField="CatchAllData" ma:web="6b42feb5-42f4-4875-917d-a8fcb0477ae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8fe8bb9-e0d4-4ac3-b920-326070b987f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3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5" nillable="true" ma:taxonomy="true" ma:internalName="lcf76f155ced4ddcb4097134ff3c332f" ma:taxonomyFieldName="MediaServiceImageTags" ma:displayName="Image Tags" ma:readOnly="false" ma:fieldId="{5cf76f15-5ced-4ddc-b409-7134ff3c332f}" ma:taxonomyMulti="true" ma:sspId="0660978a-abcb-4ac2-a434-47d9e953369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Notes" ma:index="21" nillable="true" ma:displayName="Notes" ma:format="Dropdown" ma:internalName="Notes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DBACC0F-54E0-43AF-8A2D-4B03D919CD8D}">
  <ds:schemaRefs>
    <ds:schemaRef ds:uri="e8fe8bb9-e0d4-4ac3-b920-326070b987fc"/>
    <ds:schemaRef ds:uri="http://schemas.microsoft.com/office/2006/metadata/properties"/>
    <ds:schemaRef ds:uri="http://www.w3.org/XML/1998/namespace"/>
    <ds:schemaRef ds:uri="http://purl.org/dc/terms/"/>
    <ds:schemaRef ds:uri="http://purl.org/dc/elements/1.1/"/>
    <ds:schemaRef ds:uri="http://schemas.microsoft.com/office/infopath/2007/PartnerControls"/>
    <ds:schemaRef ds:uri="http://schemas.microsoft.com/office/2006/documentManagement/types"/>
    <ds:schemaRef ds:uri="http://schemas.openxmlformats.org/package/2006/metadata/core-properties"/>
    <ds:schemaRef ds:uri="6b42feb5-42f4-4875-917d-a8fcb0477ae8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974430B1-E1D1-4B02-895B-508A94F3CD5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b42feb5-42f4-4875-917d-a8fcb0477ae8"/>
    <ds:schemaRef ds:uri="e8fe8bb9-e0d4-4ac3-b920-326070b987f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4874CFAA-E66A-46A4-B23E-2FC0A1CD820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SBT Presentation Templates - Arial - 2022 update</Template>
  <TotalTime>380</TotalTime>
  <Words>1095</Words>
  <Application>Microsoft Office PowerPoint</Application>
  <PresentationFormat>On-screen Show (4:3)</PresentationFormat>
  <Paragraphs>101</Paragraphs>
  <Slides>19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Aptos</vt:lpstr>
      <vt:lpstr>Helvetica Neue</vt:lpstr>
      <vt:lpstr>Arial</vt:lpstr>
      <vt:lpstr>Office Theme</vt:lpstr>
      <vt:lpstr>How to use this PowerPoint</vt:lpstr>
      <vt:lpstr>Curriculum for Excellence</vt:lpstr>
      <vt:lpstr>Reading Schools</vt:lpstr>
      <vt:lpstr>Brian Conaghan’s creative writing lessons</vt:lpstr>
      <vt:lpstr>Introduction</vt:lpstr>
      <vt:lpstr>Tip 1: Step into a character’s shoes</vt:lpstr>
      <vt:lpstr>Activity 1: Capture your character’s perspective</vt:lpstr>
      <vt:lpstr>Tip 2: The Socratic Method (1)</vt:lpstr>
      <vt:lpstr>Tip 2: The Socratic Method (2)</vt:lpstr>
      <vt:lpstr>Tip 2: The Socratic Method (3)</vt:lpstr>
      <vt:lpstr>Tip 2: The Socratic Method (4)</vt:lpstr>
      <vt:lpstr>Tip 2: The Socratic Method (5)</vt:lpstr>
      <vt:lpstr>Activity 2: Different viewpoints</vt:lpstr>
      <vt:lpstr>Tip 3: Use your emotional memory</vt:lpstr>
      <vt:lpstr>Activity 3: Think with your emotions</vt:lpstr>
      <vt:lpstr>Tip 4: Read! Read! Read!</vt:lpstr>
      <vt:lpstr>Recap</vt:lpstr>
      <vt:lpstr>Next steps</vt:lpstr>
      <vt:lpstr>Thank you</vt:lpstr>
    </vt:vector>
  </TitlesOfParts>
  <Company>nroi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Brian Conaghan 3 Writing with empathy</dc:title>
  <dc:creator>Catherine Wilson Garry</dc:creator>
  <cp:lastModifiedBy>Katie Cutforth</cp:lastModifiedBy>
  <cp:revision>3</cp:revision>
  <dcterms:created xsi:type="dcterms:W3CDTF">2024-12-11T10:37:49Z</dcterms:created>
  <dcterms:modified xsi:type="dcterms:W3CDTF">2025-02-05T14:01:24Z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0x010100F8785B6A84FF374FB0FF4EC4BB9AFA49</vt:lpwstr>
  </property>
  <property fmtid="{D5CDD505-2E9C-101B-9397-08002B2CF9AE}" pid="3" name="Order">
    <vt:r8>737600</vt:r8>
  </property>
  <property fmtid="{D5CDD505-2E9C-101B-9397-08002B2CF9AE}" pid="4" name="MediaServiceImageTags">
    <vt:lpwstr/>
  </property>
</Properties>
</file>