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7" r:id="rId5"/>
    <p:sldId id="293" r:id="rId6"/>
    <p:sldId id="295" r:id="rId7"/>
    <p:sldId id="269" r:id="rId8"/>
    <p:sldId id="275" r:id="rId9"/>
    <p:sldId id="257" r:id="rId10"/>
    <p:sldId id="279" r:id="rId11"/>
    <p:sldId id="280" r:id="rId12"/>
    <p:sldId id="290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81" r:id="rId21"/>
    <p:sldId id="291" r:id="rId22"/>
    <p:sldId id="292" r:id="rId23"/>
    <p:sldId id="262" r:id="rId24"/>
    <p:sldId id="294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02C"/>
    <a:srgbClr val="01A6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19B95-CF3C-48FD-A3BC-6305ECEC3495}" v="1" dt="2025-02-05T13:36:40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3" autoAdjust="0"/>
    <p:restoredTop sz="86410" autoAdjust="0"/>
  </p:normalViewPr>
  <p:slideViewPr>
    <p:cSldViewPr snapToObjects="1">
      <p:cViewPr varScale="1">
        <p:scale>
          <a:sx n="72" d="100"/>
          <a:sy n="72" d="100"/>
        </p:scale>
        <p:origin x="16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0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2981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BB6CD1-E20A-47DF-0552-903D77B533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F9770-D2B3-2970-7D66-1F78426F5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7B333-41CE-4885-9108-2E03037949D0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6F98D-E505-2D97-BA4A-36879C9475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106BD-DB49-57E3-F424-7C8188107F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64B02-93C2-4F7A-BAC2-E669995BC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6E693-C547-48A9-86E9-1B7B6F6E27B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0631-A7F9-4C07-BBF1-F853B97B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6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18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72FF6-3BE5-7DD5-4D57-47E2862C6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5C5FC0-72C4-7715-006F-70FCA4948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FC6980-042C-A888-2885-880F37363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FFCE0-F8B9-84B2-0299-F843522C1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2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6F6D1-FD84-4733-06F8-F71B331F2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FE9AA-50CA-BA10-CD36-836DE686E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EB2C3-FB7B-8571-462E-698274CDB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DFC3E-43A7-EA21-2CD7-66C3D8749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6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52B4D-D4C3-611B-F920-9DA750766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1F7CE-ACEF-BA88-E58A-93396AD12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D77F4E-C6C1-A943-211D-3C5611386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C523F-64E7-38F1-5CE5-2E4A62DA90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4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D3FE7-47D4-C4D9-B588-209F60EE7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DFE80-B160-00C7-E81E-0076B3293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2DD61-B9E3-D6DC-89F7-D1F937145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2D95F-8F49-2DA7-A20C-8757FE0CB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8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BBC Bitesize Literary techniques webpage: https://www.bbc.co.uk/bitesize/guides/z839dmn/revision/2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7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F739E-15CD-A64A-A05A-73E87883F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03B8E-2D5A-86C7-7463-536BDC528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E38A08-34F2-C66A-0428-49D44350E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BBC Bitesize Literary techniques webpage: https://www.bbc.co.uk/bitesize/guides/z839dmn/revision/2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211A2-9DDB-34A0-86D6-838FF7025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5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04591-626E-AD4F-BF0C-A80DC3BA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069E5E-BD2D-A958-CFAB-118ABDFEC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90A06-FBC2-22C9-04D3-AE848D7AF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3D77C-FAFE-56D1-6E52-30141DBD7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1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C5CF-5345-E3AB-4FA6-7519E3F3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FA1DD-5FB4-4CAE-5EAB-D1C14066F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D362E-DA3B-E251-3DEE-2D5157033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A0C13-18F3-EF2E-2EC8-E1EE6D891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3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3562-1A05-8899-D17D-2F4664CB3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0E24AC-0F23-55B3-5522-660936CFF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B5C9E-EEAC-FF43-432B-C70331125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Sample paragraph taken from: https://englishforeveryone.org/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12DF1-FB15-9072-9471-855FCA5E7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4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C1BC2-E1DA-D7E5-79B3-0226385C2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88AB9-ED13-DEF0-FC3C-C044AB969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0BD73A-5FA7-1C42-3C18-8969996D7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Sample paragraph taken from: https://englishforeveryone.org/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05E2-DAD4-9CAA-EFF7-1FB2576FC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10631-A7F9-4C07-BBF1-F853B97B79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35113"/>
            <a:ext cx="2592386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82312A-C749-2FF6-8958-77A84FCFB7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5807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5B88CE-E50A-7C22-72BA-D66420636F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7245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5E4C2-50E5-BEB3-D467-C30B3F854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506" y="5603876"/>
            <a:ext cx="2614081" cy="59848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A9C224-3B18-2372-D0A6-39AC1F4FD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6600" y="5603875"/>
            <a:ext cx="2590800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65867E-8131-E74C-DD51-2393E864A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4413" y="5603875"/>
            <a:ext cx="2509837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68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gif"/><Relationship Id="rId4" Type="http://schemas.openxmlformats.org/officeDocument/2006/relationships/hyperlink" Target="https://www.scottishbooktrust.com/learning-resources/brian-conaghans-creative-writing-lesson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gi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.jpeg"/><Relationship Id="rId7" Type="http://schemas.openxmlformats.org/officeDocument/2006/relationships/hyperlink" Target="https://www.backstage.com/magazine/article/what-is-rising-action-of-a-story-7556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nglishforeveryone.org/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nglishforeveryone.org/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ottishbooktrust.com/writing-and-authors/young-writers" TargetMode="External"/><Relationship Id="rId5" Type="http://schemas.openxmlformats.org/officeDocument/2006/relationships/hyperlink" Target="https://www.scottishbooktrust.com/topics/creative-writing" TargetMode="External"/><Relationship Id="rId4" Type="http://schemas.openxmlformats.org/officeDocument/2006/relationships/hyperlink" Target="https://www.scottishbooktrust.com/authors-live-on-demand/brian-conagha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gif"/><Relationship Id="rId5" Type="http://schemas.openxmlformats.org/officeDocument/2006/relationships/image" Target="../media/image3.jpeg"/><Relationship Id="rId4" Type="http://schemas.openxmlformats.org/officeDocument/2006/relationships/hyperlink" Target="https://www.readingschools.sco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readingschools.scot/" TargetMode="External"/><Relationship Id="rId9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.jpeg"/><Relationship Id="rId7" Type="http://schemas.openxmlformats.org/officeDocument/2006/relationships/hyperlink" Target="https://www.bbc.co.uk/bitesize/guides/z839dmn/revision/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gi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How to use this PowerPoint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8229600" cy="4968552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is the first of four lessons from Brian Conaghan on creative writing for young people. You can find the rest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via the Scottish Book Trust website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Lesson 1: Developing your writing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Lesson 2: Developing your writing style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Lesson 3: How to write with empathy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Lesson 4: Developing your editing skills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PowerPoint shares </a:t>
            </a:r>
            <a:r>
              <a:rPr lang="en-US" sz="1800" b="1" dirty="0">
                <a:solidFill>
                  <a:srgbClr val="01A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that can be used throughout a pupil’s writing experience, as well as </a:t>
            </a:r>
            <a:r>
              <a:rPr lang="en-US" sz="18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 can do in your class or library. Where possible, we have highlighted how long an activity takes. Please do adapt this based upon the pupils you work with and/or if you would like to add in some time for reflection.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Feel free to use this entire PowerPoint as one lesson, or to dip in and out and use some of the tips and activities. </a:t>
            </a:r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3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34C2AD-73EA-D844-C5C2-9586C7CE4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4077D5E-509D-F33E-C7CC-05A6A5FD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7799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solidFill>
                  <a:srgbClr val="01A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3: Outline your ideas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63B27-ABAB-AC62-FE68-06CC2FA6C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480" y="957450"/>
            <a:ext cx="3236324" cy="4991830"/>
          </a:xfrm>
          <a:prstGeom prst="rect">
            <a:avLst/>
          </a:prstGeom>
          <a:ln w="28575">
            <a:solidFill>
              <a:srgbClr val="01A6D4"/>
            </a:solidFill>
          </a:ln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4C4D6035-E438-5BAC-5787-988214CCB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23928" y="1196752"/>
            <a:ext cx="4762872" cy="4608512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Outlining your ideas before writing can take a lot of forms. You can use bullet points, headings or notes to plan where you think your writing will go. 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Creating an outline will:</a:t>
            </a:r>
          </a:p>
          <a:p>
            <a:r>
              <a:rPr lang="en-US" sz="2300" dirty="0">
                <a:latin typeface="Helvetica Neue"/>
              </a:rPr>
              <a:t>Help you organise your thoughts</a:t>
            </a:r>
          </a:p>
          <a:p>
            <a:r>
              <a:rPr lang="en-US" sz="2300" dirty="0">
                <a:latin typeface="Helvetica Neue"/>
              </a:rPr>
              <a:t>Improve clarity in your writing</a:t>
            </a:r>
          </a:p>
          <a:p>
            <a:r>
              <a:rPr lang="en-US" sz="2300" dirty="0">
                <a:latin typeface="Helvetica Neue"/>
              </a:rPr>
              <a:t>Prevent your writer’s block by giving you a structure to go </a:t>
            </a:r>
            <a:br>
              <a:rPr lang="en-US" sz="2300" dirty="0">
                <a:latin typeface="Helvetica Neue"/>
              </a:rPr>
            </a:br>
            <a:r>
              <a:rPr lang="en-US" sz="2300" dirty="0">
                <a:latin typeface="Helvetica Neue"/>
              </a:rPr>
              <a:t>back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51511-BE60-E313-780F-5CB3680FC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73CCF-4179-4AC5-4557-C8C21BA58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3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F8D73C-3361-F2EB-B327-051B7CE1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759380-78A2-67C9-2C39-750E0C81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 anchor="t" anchorCtr="0"/>
          <a:lstStyle/>
          <a:p>
            <a:pPr algn="l"/>
            <a:r>
              <a:rPr lang="en-US" sz="4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3: Outlining</a:t>
            </a:r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21E79B83-CB71-38EA-622E-7E3B201550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6256" y="158006"/>
            <a:ext cx="620688" cy="62068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A3E154FD-C916-B5D5-F84E-5111E64C5F05}"/>
              </a:ext>
            </a:extLst>
          </p:cNvPr>
          <p:cNvSpPr txBox="1">
            <a:spLocks/>
          </p:cNvSpPr>
          <p:nvPr/>
        </p:nvSpPr>
        <p:spPr>
          <a:xfrm>
            <a:off x="7447148" y="274638"/>
            <a:ext cx="1594520" cy="504056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minutes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11403B2F-6719-3EDB-57BD-A776FE694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552" y="1124744"/>
            <a:ext cx="8064896" cy="5047456"/>
          </a:xfrm>
        </p:spPr>
        <p:txBody>
          <a:bodyPr vert="horz"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Come up with an outline for a short story or an essay from start to end.</a:t>
            </a:r>
            <a:b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Exposition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: introduce characters/setting</a:t>
            </a:r>
          </a:p>
          <a:p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Inciting incident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: something happens that sets the story in motion</a:t>
            </a:r>
          </a:p>
          <a:p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Rising action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: Build excitement. What happens next?</a:t>
            </a:r>
          </a:p>
          <a:p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Climax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: The turning point, moment of greatest suspense or action</a:t>
            </a:r>
          </a:p>
          <a:p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Falling action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: What happens after the climax? What’s the consequence?</a:t>
            </a:r>
          </a:p>
          <a:p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: End of the story, problems are resolved</a:t>
            </a:r>
            <a:endParaRPr lang="en-US" sz="5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F4FDE-0604-E392-50BB-E942FF585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74037-FE53-57A0-D7FD-5120E66BD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B9188C-DC3C-46E2-BE72-B367952CC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FE5866-569F-02F6-11A4-EF823F59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 anchor="t" anchorCtr="0"/>
          <a:lstStyle/>
          <a:p>
            <a:pPr algn="l"/>
            <a:r>
              <a:rPr lang="en-US" sz="4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3: Outlining (2)</a:t>
            </a:r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1C404E0B-5600-8015-4605-3C8B33604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6256" y="158006"/>
            <a:ext cx="620688" cy="62068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ACDB9E6F-FF0D-9105-D527-C0D92B7732FA}"/>
              </a:ext>
            </a:extLst>
          </p:cNvPr>
          <p:cNvSpPr txBox="1">
            <a:spLocks/>
          </p:cNvSpPr>
          <p:nvPr/>
        </p:nvSpPr>
        <p:spPr>
          <a:xfrm>
            <a:off x="7447148" y="274638"/>
            <a:ext cx="1594520" cy="504056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minutes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BA59EDC3-C7C8-6B66-C03E-0F2E64D55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552" y="1124744"/>
            <a:ext cx="8064896" cy="504056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could map your story onto a map, like this one: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showing the map of a story. From left to right: exposition, conflict, rising action, climax, falling action and resolution.">
            <a:extLst>
              <a:ext uri="{FF2B5EF4-FFF2-40B4-BE49-F238E27FC236}">
                <a16:creationId xmlns:a16="http://schemas.microsoft.com/office/drawing/2014/main" id="{A5BB7A60-633F-47A2-EF13-C721AEF6D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7644" y="1801118"/>
            <a:ext cx="6408712" cy="35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Text Placeholder 8">
            <a:extLst>
              <a:ext uri="{FF2B5EF4-FFF2-40B4-BE49-F238E27FC236}">
                <a16:creationId xmlns:a16="http://schemas.microsoft.com/office/drawing/2014/main" id="{320155AD-8809-360C-15ED-E92C3C7AE6CE}"/>
              </a:ext>
            </a:extLst>
          </p:cNvPr>
          <p:cNvSpPr txBox="1">
            <a:spLocks/>
          </p:cNvSpPr>
          <p:nvPr/>
        </p:nvSpPr>
        <p:spPr>
          <a:xfrm>
            <a:off x="346001" y="5808701"/>
            <a:ext cx="8064896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Image from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Backstage.com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3E607-1D73-066F-8A81-CCC4A8AC2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2E04B-A487-BA45-D2EF-65A83257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16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612C4E-6051-BA4D-CE86-67E08FCFC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3643640-F390-DE0E-E3B4-F0009CEC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7799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solidFill>
                  <a:srgbClr val="01A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4: Check for grammar and style!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FF624-1199-0402-C56B-60700D482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480" y="957450"/>
            <a:ext cx="3236324" cy="4991830"/>
          </a:xfrm>
          <a:prstGeom prst="rect">
            <a:avLst/>
          </a:prstGeom>
          <a:ln w="28575">
            <a:solidFill>
              <a:srgbClr val="01A6D4"/>
            </a:solidFill>
          </a:ln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6AFE804E-2D0D-6ABF-221E-03B1A99CC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23928" y="1196752"/>
            <a:ext cx="4762872" cy="4608512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Checking for grammar in style is and important part of writing. Once you’ve got a first draft, always proofread. Doing this will:</a:t>
            </a:r>
          </a:p>
          <a:p>
            <a:pPr marL="0" indent="0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latin typeface="Helvetica Neue"/>
              </a:rPr>
              <a:t>Improve your writing’s readability</a:t>
            </a:r>
          </a:p>
          <a:p>
            <a:r>
              <a:rPr lang="en-US" sz="2300" dirty="0">
                <a:latin typeface="Helvetica Neue"/>
              </a:rPr>
              <a:t>Help you avoid common mistakes</a:t>
            </a:r>
          </a:p>
          <a:p>
            <a:r>
              <a:rPr lang="en-US" sz="2300" dirty="0">
                <a:latin typeface="Helvetica Neue"/>
              </a:rPr>
              <a:t>Strengthens your writing skills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339E6-1F35-AC68-F8F8-D2A743FC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D3392-D924-F7A8-088A-457A74E22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A942DD-2106-07EE-079C-3EC25AE54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659E314-820A-BED2-2EAE-AB693FF8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 Spot the errors (1)</a:t>
            </a:r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30BB48EC-8965-16F9-04FE-EECB113DB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272" y="158006"/>
            <a:ext cx="620688" cy="62068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ECC9B8B2-3CE5-B8C8-15A0-5ABC03309A30}"/>
              </a:ext>
            </a:extLst>
          </p:cNvPr>
          <p:cNvSpPr txBox="1">
            <a:spLocks/>
          </p:cNvSpPr>
          <p:nvPr/>
        </p:nvSpPr>
        <p:spPr>
          <a:xfrm>
            <a:off x="7596336" y="274638"/>
            <a:ext cx="1594520" cy="504056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D4E44B81-3F07-9D58-05B1-BD6391503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552" y="980728"/>
            <a:ext cx="8064896" cy="5191472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Well, its another rainy day. I wonder what I will do? First, I think I’ll take a walk around the neyborhood to stretch my legs. Second I’ll cook a big breakfast with toast fruit eggs and bacon. After that, I might mow my lawn: it’s getting pretty long. I’m not sure what I’ll do after that. I guess I should go see mom, I think she wanted me to go shopping with her. I have no idea why she can’t just go by her self. Or better still she could ask my dad to go with her! I doubt he will want to go with her though. He doesn’t like going to the shops as much as I do! </a:t>
            </a:r>
          </a:p>
          <a:p>
            <a:pPr marL="0" indent="0">
              <a:lnSpc>
                <a:spcPct val="17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Sample paragraph taken from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English For Everyone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36CA2-4DCB-020D-78F3-A8CB623A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87B15-4D7D-509A-35AE-A111E2CFC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7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1B6E6-D3EA-9E22-9E31-E9DC658A5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9B03DE-D9CB-A064-EA4C-CA109090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91572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 Spot the errors (2)</a:t>
            </a:r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52679F8E-6E89-2669-06D2-2B6894582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4195" y="158006"/>
            <a:ext cx="620688" cy="62068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A205D6C9-6F1D-D1E4-9861-2DD7991D7ECA}"/>
              </a:ext>
            </a:extLst>
          </p:cNvPr>
          <p:cNvSpPr txBox="1">
            <a:spLocks/>
          </p:cNvSpPr>
          <p:nvPr/>
        </p:nvSpPr>
        <p:spPr>
          <a:xfrm>
            <a:off x="7596336" y="274638"/>
            <a:ext cx="1594520" cy="504056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C9E47863-6D19-4C3A-DE44-3AD7F23C3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552" y="980728"/>
            <a:ext cx="8064896" cy="5191472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Well, 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another rainy day. I wonder what I will do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First, I think I’ll take a walk around the 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to stretch my legs. Second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I’ll cook a big breakfast with toast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fruit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eggs and bacon. After that, I might mow my lawn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it’s getting pretty long. I’m not sure what I’ll do after that. I guess I should go see 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mum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 think she 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me to go shopping with her. I have no idea why she can’t just go by 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herself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Or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better still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she could ask my dad to go with her! I doubt he will want to go with her though. He 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dislikes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going to the shops as much as I do! </a:t>
            </a:r>
          </a:p>
          <a:p>
            <a:pPr marL="0" indent="0">
              <a:lnSpc>
                <a:spcPct val="17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Sample paragraph taken from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English For Everyone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9EE7A-BC26-D839-0ED9-DA9BA0DC6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C1D48-8F3F-CB96-1A74-B62B102E5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DE54F-4A21-B3D2-C3D1-8EF99D635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A897FF-D8FB-4100-605C-865833B0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7799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solidFill>
                  <a:srgbClr val="01A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5: Edit and revise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B6078-7C52-35BD-4D63-9C1767D9F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480" y="957450"/>
            <a:ext cx="3236324" cy="4991830"/>
          </a:xfrm>
          <a:prstGeom prst="rect">
            <a:avLst/>
          </a:prstGeom>
          <a:ln w="28575">
            <a:solidFill>
              <a:srgbClr val="01A6D4"/>
            </a:solidFill>
          </a:ln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85980D44-ADBB-AE38-8933-0A1552465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23928" y="1196752"/>
            <a:ext cx="4762872" cy="4608512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Going back to something you’ve written and editing it is a great way to improve your work. 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Editing:</a:t>
            </a:r>
          </a:p>
          <a:p>
            <a:r>
              <a:rPr lang="en-US" sz="2300" dirty="0">
                <a:latin typeface="Helvetica Neue"/>
              </a:rPr>
              <a:t>Refines ideas</a:t>
            </a:r>
          </a:p>
          <a:p>
            <a:r>
              <a:rPr lang="en-US" sz="2300" dirty="0">
                <a:latin typeface="Helvetica Neue"/>
              </a:rPr>
              <a:t>Enhances clarity and coherence</a:t>
            </a:r>
          </a:p>
          <a:p>
            <a:r>
              <a:rPr lang="en-US" sz="2300" dirty="0">
                <a:latin typeface="Helvetica Neue"/>
              </a:rPr>
              <a:t>Polishes your language and tone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B9F0E-0C7A-6E09-FEA8-7FFA1E9E6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660D3-86EF-170F-677F-2A1243F17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9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3EEDB-91EB-F394-6E78-065C57ABA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821663-2FAE-08C2-976A-719E2D25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5: Swap and edit</a:t>
            </a:r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512393D2-CB50-27C8-3914-E6780757C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6256" y="158006"/>
            <a:ext cx="620688" cy="62068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B603AC89-F7D7-8AEF-D4A1-B57C85DD88CD}"/>
              </a:ext>
            </a:extLst>
          </p:cNvPr>
          <p:cNvSpPr txBox="1">
            <a:spLocks/>
          </p:cNvSpPr>
          <p:nvPr/>
        </p:nvSpPr>
        <p:spPr>
          <a:xfrm>
            <a:off x="7447148" y="274638"/>
            <a:ext cx="1594520" cy="504056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4C28A-6511-74C3-E9DA-51DE845D4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124744"/>
            <a:ext cx="3096344" cy="4775920"/>
          </a:xfrm>
          <a:prstGeom prst="rect">
            <a:avLst/>
          </a:prstGeom>
          <a:ln w="28575">
            <a:solidFill>
              <a:srgbClr val="67B02C"/>
            </a:solidFill>
          </a:ln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1C5DCB25-1C90-CD05-C39F-CF5DFFCC7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95936" y="1417638"/>
            <a:ext cx="4608512" cy="4171602"/>
          </a:xfrm>
        </p:spPr>
        <p:txBody>
          <a:bodyPr vert="horz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Swap your story with someone else and edit each others’ work.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a note of: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mistakes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Anything you’re not sure you understand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Anything you really like</a:t>
            </a:r>
          </a:p>
          <a:p>
            <a:pPr marL="0" indent="0">
              <a:buNone/>
            </a:pP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Swap back and share your feedback!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94B8D-D082-1377-1C68-0B1AD7F19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32620-DDFA-B2BE-EEB8-3B18743AB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E500E-850C-BE41-A242-0B15EE79F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D16970-937E-37BE-6837-2AAF12D2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7799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200" b="1" dirty="0">
                <a:solidFill>
                  <a:srgbClr val="01A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6: Try writing for different audiences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40A3E-C0D8-74B1-9064-88A83E76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480" y="957450"/>
            <a:ext cx="3236324" cy="4991830"/>
          </a:xfrm>
          <a:prstGeom prst="rect">
            <a:avLst/>
          </a:prstGeom>
          <a:ln w="28575">
            <a:solidFill>
              <a:srgbClr val="01A6D4"/>
            </a:solidFill>
          </a:ln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3DAF0844-38B0-67F4-58BA-299D90990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23928" y="1196752"/>
            <a:ext cx="4762872" cy="4608512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Writing for different audiences will necessarily require you to understand different styles of writing. 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It will also help you:</a:t>
            </a:r>
          </a:p>
          <a:p>
            <a:r>
              <a:rPr lang="en-US" sz="2300" dirty="0">
                <a:latin typeface="Helvetica Neue"/>
              </a:rPr>
              <a:t>Adapt to different tones and styles</a:t>
            </a:r>
          </a:p>
          <a:p>
            <a:r>
              <a:rPr lang="en-US" sz="2300" dirty="0">
                <a:latin typeface="Helvetica Neue"/>
              </a:rPr>
              <a:t>Understand audience expectations</a:t>
            </a:r>
          </a:p>
          <a:p>
            <a:r>
              <a:rPr lang="en-US" sz="2300" dirty="0">
                <a:latin typeface="Helvetica Neue"/>
              </a:rPr>
              <a:t>Engage readers effectively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078E0-910B-EA58-038D-F8612B6D5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FE129-B2A8-2FBA-4B78-A883DF659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1F6C0E-2536-E3AE-9B30-C8C8EFC0F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0D6BB8-522E-2C88-BB72-424FAB4D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6: Two versions</a:t>
            </a:r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CCAAB990-4FFB-7990-412D-99A3EA571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2240" y="158006"/>
            <a:ext cx="620688" cy="62068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5A4A71E6-9F1A-920C-31A9-8F5209291012}"/>
              </a:ext>
            </a:extLst>
          </p:cNvPr>
          <p:cNvSpPr txBox="1">
            <a:spLocks/>
          </p:cNvSpPr>
          <p:nvPr/>
        </p:nvSpPr>
        <p:spPr>
          <a:xfrm>
            <a:off x="7308304" y="274638"/>
            <a:ext cx="1733364" cy="504056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30+ minutes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9B506-64A5-6B65-DDEC-7E076234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124744"/>
            <a:ext cx="3096344" cy="4775920"/>
          </a:xfrm>
          <a:prstGeom prst="rect">
            <a:avLst/>
          </a:prstGeom>
          <a:ln w="28575">
            <a:solidFill>
              <a:srgbClr val="67B02C"/>
            </a:solidFill>
          </a:ln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0EEB5FE3-9378-47A8-4F09-3CFD4F701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95936" y="1124744"/>
            <a:ext cx="4608512" cy="4824536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 two flash fictions: one for an adult reader, and one for a child reader.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Notice: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 you keep attention for the different audiences?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different between word choice or style?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C3EF8-0D0B-E435-C12C-19B7B5601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53488-3ACE-AA0E-9030-4185BA5CF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0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EFA45-7612-FE46-BDF7-39FB8038E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D899A38-01BA-076F-AC75-EDE3973E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anchor="t" anchorCtr="0"/>
          <a:lstStyle/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Curriculum for Excellence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253164E5-B1F7-46F4-A984-7228EB7E1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040560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1: Spot the technique</a:t>
            </a:r>
            <a:r>
              <a:rPr lang="en-US" sz="2000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LIT 3-16a/4-16a, ENG 3-17a/4-17a, LIT 3-18a/4-18a, ENG 3-19a/4-19a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2: Free writing</a:t>
            </a:r>
            <a:b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LIT 3-20a/4-20a, LIT 3-21a/4-21a, LIT 3-25a/4-25a, LIT 3-28a/4-28a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3: Outlining</a:t>
            </a:r>
            <a:b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LIT 3-25a/4-25a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LIT 3-26a/4-26a, LIT 3-28a/4-28a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 Spot the errors</a:t>
            </a:r>
            <a:b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LIT 3-21a/4-21a, LIT 3-22a/4-22a, LIT 3-23a/4-23a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5: Swap and edit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 3-19a/4-19a, LIT 3-23a/4-23a, LIT 3-24a/4-24a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6: Two versions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LIT 3-26/4-26a, ENG 3-27a/4-27a, LIT 3-29a/4-29a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6BE058-4FF8-6747-40F2-0C9856620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2982" y="6203273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7B90B-A6D1-62B9-3820-4AFD70203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6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C3A32566-1BF5-477E-8A37-636A71F5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69630-EFDD-EB8C-C557-D5D9DABB5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285" y="1124744"/>
            <a:ext cx="3312368" cy="48524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067944" y="1124744"/>
            <a:ext cx="4896544" cy="511256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Reading regularly will help you develop as a wrier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Freewriting is a great way to get past writer’s block and generate new ideas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Creating an outline can help you develop a structure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Always edit, revise and check your work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 around with different formats and types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time we’ll look at developing your own unique voice and style.</a:t>
            </a: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24AD22-644C-6EC7-3F04-ED40DEC0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5840E89D-62F4-E349-A36B-D049A874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018C8-A6EB-0435-A191-FB6F73D4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285" y="1124744"/>
            <a:ext cx="3312368" cy="48524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AC05FC-9414-4322-103F-9785C40CF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7944" y="1417638"/>
            <a:ext cx="4896544" cy="4819674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Brian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Conaghan’s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Authors Live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our other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Creative writing resources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Young Writers section of the website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advice, plus articles and top tips from other authors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4D111-F033-F4C5-1AB6-2A07DC4FA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840A28-A975-383D-5F95-BE86F7658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82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098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8987D-29C7-4EF0-8382-997CA00CD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26" y="3653398"/>
            <a:ext cx="1306547" cy="402483"/>
          </a:xfrm>
          <a:prstGeom prst="rect">
            <a:avLst/>
          </a:prstGeom>
        </p:spPr>
      </p:pic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6172200"/>
            <a:ext cx="4388225" cy="37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Book Trust is a national charity changing lives through reading and writing. Registered company SC184248 | Scottish charity SC027669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86791-D21A-6599-DB64-39507F57F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B6F2CC5-AEC9-878B-461E-10A0D35F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anchor="t" anchorCtr="0"/>
          <a:lstStyle/>
          <a:p>
            <a:pPr algn="l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Reading Schools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DC37A029-49B9-5C36-4BFA-9532CA408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8229600" cy="3528392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are taking part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Reading Schools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using this resource could help you deliver the following key areas of the framework: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2.2.2 Interdisciplinary book projects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2.3.4 Opportunities for learners to respond to what they’re reading</a:t>
            </a:r>
          </a:p>
          <a:p>
            <a:pPr marL="0" indent="0">
              <a:buNone/>
            </a:pPr>
            <a:endParaRPr lang="en-US" sz="2800" dirty="0">
              <a:latin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46CA9A-7BD0-2EB5-AA92-7551CD5E3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920" y="3556660"/>
            <a:ext cx="6012160" cy="2503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324D2E-D9A6-E724-BCA2-F67C0176D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55363-8FF8-85F5-4A8F-16C0C75D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2982" y="6203273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  <p:extLst>
      <p:ext uri="{BB962C8B-B14F-4D97-AF65-F5344CB8AC3E}">
        <p14:creationId xmlns:p14="http://schemas.microsoft.com/office/powerpoint/2010/main" val="46898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Conaghan’s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creative writing lessons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748" y="4005064"/>
            <a:ext cx="6584776" cy="125273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Developing your writing skills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3853" y="332656"/>
            <a:ext cx="5842992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" name="Oval 1" descr="Image of Brian Conaghan">
            <a:extLst>
              <a:ext uri="{FF2B5EF4-FFF2-40B4-BE49-F238E27FC236}">
                <a16:creationId xmlns:a16="http://schemas.microsoft.com/office/drawing/2014/main" id="{55DC267D-7B32-B8E8-17B4-FD1C1F2B949C}"/>
              </a:ext>
            </a:extLst>
          </p:cNvPr>
          <p:cNvSpPr/>
          <p:nvPr/>
        </p:nvSpPr>
        <p:spPr>
          <a:xfrm>
            <a:off x="7184823" y="116632"/>
            <a:ext cx="1841329" cy="1918684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139984"/>
            <a:ext cx="8507288" cy="2736304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Helvetica Neue"/>
              </a:rPr>
              <a:t>Hello, I’m Brian Conaghan and, among other </a:t>
            </a:r>
            <a:br>
              <a:rPr lang="en-US" sz="2400" dirty="0">
                <a:latin typeface="Helvetica Neue"/>
              </a:rPr>
            </a:br>
            <a:r>
              <a:rPr lang="en-US" sz="2400" dirty="0">
                <a:latin typeface="Helvetica Neue"/>
              </a:rPr>
              <a:t>things, I’m an author (you can see some of my </a:t>
            </a:r>
            <a:br>
              <a:rPr lang="en-US" sz="2400" dirty="0">
                <a:latin typeface="Helvetica Neue"/>
              </a:rPr>
            </a:br>
            <a:r>
              <a:rPr lang="en-US" sz="2400" dirty="0">
                <a:latin typeface="Helvetica Neue"/>
              </a:rPr>
              <a:t>books below!) as well as a </a:t>
            </a:r>
            <a:r>
              <a:rPr lang="en-US" sz="2400" dirty="0">
                <a:latin typeface="Helvetica Neue"/>
                <a:hlinkClick r:id="rId4"/>
              </a:rPr>
              <a:t>Reading Schools </a:t>
            </a:r>
            <a:br>
              <a:rPr lang="en-US" sz="2400" dirty="0">
                <a:latin typeface="Helvetica Neue"/>
                <a:hlinkClick r:id="rId4"/>
              </a:rPr>
            </a:br>
            <a:r>
              <a:rPr lang="en-US" sz="2400" dirty="0">
                <a:latin typeface="Helvetica Neue"/>
                <a:hlinkClick r:id="rId4"/>
              </a:rPr>
              <a:t>ambassador</a:t>
            </a:r>
            <a:r>
              <a:rPr lang="en-US" sz="2400" dirty="0">
                <a:latin typeface="Helvetica Neue"/>
              </a:rPr>
              <a:t>.</a:t>
            </a:r>
            <a:br>
              <a:rPr lang="en-US" sz="2400" dirty="0">
                <a:latin typeface="Helvetica Neue"/>
              </a:rPr>
            </a:br>
            <a:br>
              <a:rPr lang="en-US" sz="2400" dirty="0">
                <a:latin typeface="Helvetica Neue"/>
              </a:rPr>
            </a:br>
            <a:r>
              <a:rPr lang="en-US" sz="2400" dirty="0">
                <a:latin typeface="Helvetica Neue"/>
              </a:rPr>
              <a:t>These lessons gather some of my advice and ideas for </a:t>
            </a:r>
            <a:br>
              <a:rPr lang="en-US" sz="2400" dirty="0">
                <a:latin typeface="Helvetica Neue"/>
              </a:rPr>
            </a:br>
            <a:r>
              <a:rPr lang="en-US" sz="2400" dirty="0">
                <a:latin typeface="Helvetica Neue"/>
              </a:rPr>
              <a:t>developing your creative writing. This time we’ll be looking at </a:t>
            </a:r>
            <a:r>
              <a:rPr lang="en-US" sz="2400" b="1" dirty="0">
                <a:latin typeface="Helvetica Neue"/>
              </a:rPr>
              <a:t>writing skills </a:t>
            </a:r>
            <a:r>
              <a:rPr lang="en-US" sz="2400" dirty="0">
                <a:latin typeface="Helvetica Neue"/>
              </a:rPr>
              <a:t>including generating ideas, creating a structure and thinking about your audience.</a:t>
            </a:r>
          </a:p>
        </p:txBody>
      </p:sp>
      <p:pic>
        <p:nvPicPr>
          <p:cNvPr id="1032" name="Picture 8" descr="Cover of The M Word by Brian Conaghan">
            <a:extLst>
              <a:ext uri="{FF2B5EF4-FFF2-40B4-BE49-F238E27FC236}">
                <a16:creationId xmlns:a16="http://schemas.microsoft.com/office/drawing/2014/main" id="{EF36D991-DBED-FECF-5B68-EDD4B6F5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63" y="4047998"/>
            <a:ext cx="1382625" cy="22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er of Cardboard Cowboys by Brian Conaghan">
            <a:extLst>
              <a:ext uri="{FF2B5EF4-FFF2-40B4-BE49-F238E27FC236}">
                <a16:creationId xmlns:a16="http://schemas.microsoft.com/office/drawing/2014/main" id="{EEAC31DC-2735-D9C3-3160-BF3F3D72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45" y="4047998"/>
            <a:ext cx="149989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ver of Treacle Town by Brian Conaghan">
            <a:extLst>
              <a:ext uri="{FF2B5EF4-FFF2-40B4-BE49-F238E27FC236}">
                <a16:creationId xmlns:a16="http://schemas.microsoft.com/office/drawing/2014/main" id="{D487A7A7-DE7C-81C6-079B-35099F1C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34780"/>
            <a:ext cx="150150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ver of Swimming on the Moon by Brian Conaghan">
            <a:extLst>
              <a:ext uri="{FF2B5EF4-FFF2-40B4-BE49-F238E27FC236}">
                <a16:creationId xmlns:a16="http://schemas.microsoft.com/office/drawing/2014/main" id="{435FF6A5-B9D1-7440-C859-AD369D9D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34780"/>
            <a:ext cx="1499897" cy="23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1176" y="6420937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8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157799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solidFill>
                  <a:srgbClr val="01A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1: Read regularly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488BB-7FC8-0A13-E490-5A195933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12" y="980728"/>
            <a:ext cx="3096344" cy="4775920"/>
          </a:xfrm>
          <a:prstGeom prst="rect">
            <a:avLst/>
          </a:prstGeom>
          <a:ln w="28575">
            <a:solidFill>
              <a:srgbClr val="01A6D4"/>
            </a:solidFill>
          </a:ln>
        </p:spPr>
      </p:pic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3923928" y="908720"/>
            <a:ext cx="4762872" cy="3267807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If you want to write, then reading regularly is one of the best things you can do. It will:</a:t>
            </a:r>
          </a:p>
          <a:p>
            <a:r>
              <a:rPr lang="en-US" sz="2300" dirty="0">
                <a:latin typeface="Helvetica Neue"/>
              </a:rPr>
              <a:t>Expand your vocabulary</a:t>
            </a:r>
          </a:p>
          <a:p>
            <a:r>
              <a:rPr lang="en-US" sz="2300" dirty="0">
                <a:latin typeface="Helvetica Neue"/>
              </a:rPr>
              <a:t>Improve understanding of sentence structure</a:t>
            </a:r>
          </a:p>
          <a:p>
            <a:r>
              <a:rPr lang="en-US" sz="2300" dirty="0">
                <a:latin typeface="Helvetica Neue"/>
              </a:rPr>
              <a:t>Expose you to different writing styles</a:t>
            </a:r>
          </a:p>
        </p:txBody>
      </p:sp>
      <p:sp>
        <p:nvSpPr>
          <p:cNvPr id="2" name="Vertical Text Placeholder 8">
            <a:extLst>
              <a:ext uri="{FF2B5EF4-FFF2-40B4-BE49-F238E27FC236}">
                <a16:creationId xmlns:a16="http://schemas.microsoft.com/office/drawing/2014/main" id="{8450D2AD-195D-D668-60DC-255A1446F71F}"/>
              </a:ext>
            </a:extLst>
          </p:cNvPr>
          <p:cNvSpPr txBox="1">
            <a:spLocks/>
          </p:cNvSpPr>
          <p:nvPr/>
        </p:nvSpPr>
        <p:spPr>
          <a:xfrm>
            <a:off x="3851920" y="4176527"/>
            <a:ext cx="5144328" cy="15704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300" b="1" dirty="0">
                <a:solidFill>
                  <a:srgbClr val="01A6D4"/>
                </a:solidFill>
                <a:latin typeface="Helvetica Neue"/>
              </a:rPr>
              <a:t>Try this</a:t>
            </a:r>
            <a:br>
              <a:rPr lang="en-US" sz="2300" dirty="0">
                <a:latin typeface="Helvetica Neue"/>
              </a:rPr>
            </a:br>
            <a:r>
              <a:rPr lang="en-US" sz="2300" dirty="0">
                <a:latin typeface="Helvetica Neue"/>
              </a:rPr>
              <a:t>Next time you’re in a library or bookshop, try and read a new genre you wouldn’t normally read.</a:t>
            </a:r>
            <a:endParaRPr lang="en-US" sz="2300" b="1" dirty="0">
              <a:latin typeface="Helvetica Neue"/>
            </a:endParaRP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34A26-560C-DAF4-803E-078DD667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3BC753-EDEF-048E-1DEA-9D1312A1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634081"/>
          </a:xfrm>
        </p:spPr>
        <p:txBody>
          <a:bodyPr anchor="t" anchorCtr="0"/>
          <a:lstStyle/>
          <a:p>
            <a:pPr algn="l"/>
            <a:r>
              <a:rPr lang="en-US" sz="32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1: Spot the technique</a:t>
            </a:r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F0C7048B-E044-2F95-70A3-C7DF9E0FC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6256" y="158006"/>
            <a:ext cx="620688" cy="62068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6723D95C-E52A-FCF0-853A-5E4BE8CFDA5B}"/>
              </a:ext>
            </a:extLst>
          </p:cNvPr>
          <p:cNvSpPr txBox="1">
            <a:spLocks/>
          </p:cNvSpPr>
          <p:nvPr/>
        </p:nvSpPr>
        <p:spPr>
          <a:xfrm>
            <a:off x="7447148" y="274638"/>
            <a:ext cx="1594520" cy="504056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7041A-FBB0-61F7-159D-E7C2B3788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351" y="928729"/>
            <a:ext cx="3254945" cy="5020552"/>
          </a:xfrm>
          <a:prstGeom prst="rect">
            <a:avLst/>
          </a:prstGeom>
          <a:ln w="28575">
            <a:solidFill>
              <a:srgbClr val="67B02C"/>
            </a:solidFill>
          </a:ln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042644AD-F26D-5249-9534-BD2152CFA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95936" y="1124745"/>
            <a:ext cx="4608512" cy="4824536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a short passage and identify the key writing techniques being used.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could include: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Metaphor or simile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Personification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Motif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Repetition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Alliteration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Onomatopoeia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BBC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Bitesize’s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guide to Literary techniques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any definitions!</a:t>
            </a:r>
          </a:p>
          <a:p>
            <a:pPr marL="0" indent="0">
              <a:buNone/>
            </a:pPr>
            <a:endParaRPr lang="en-US" dirty="0"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F7340-6F23-15E1-BBAA-475991376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93C33-5857-7213-D799-BD25A4EC7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5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53E2DA-BD8E-162B-B89A-5BAF373FA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EB00A71-3901-EB2B-78C8-3AB77894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7799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3600" b="1" dirty="0">
                <a:solidFill>
                  <a:srgbClr val="01A6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2: Practice freewriting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40200-816B-5F18-C09A-876F8F9E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"/>
          <a:stretch/>
        </p:blipFill>
        <p:spPr>
          <a:xfrm>
            <a:off x="502480" y="957450"/>
            <a:ext cx="3236324" cy="4991830"/>
          </a:xfrm>
          <a:prstGeom prst="rect">
            <a:avLst/>
          </a:prstGeom>
          <a:ln w="28575">
            <a:solidFill>
              <a:srgbClr val="01A6D4"/>
            </a:solidFill>
          </a:ln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D1615E56-D4BB-0796-E08C-C451291FA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23928" y="921420"/>
            <a:ext cx="4762872" cy="3267807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Freewriting is a practice where you set a timer and write for the entire time. The main thing is to keep you pen moving.</a:t>
            </a:r>
          </a:p>
          <a:p>
            <a:r>
              <a:rPr lang="en-US" sz="2300" dirty="0">
                <a:latin typeface="Helvetica Neue"/>
              </a:rPr>
              <a:t>Encourages creativity</a:t>
            </a:r>
          </a:p>
          <a:p>
            <a:r>
              <a:rPr lang="en-US" sz="2300">
                <a:latin typeface="Helvetica Neue"/>
              </a:rPr>
              <a:t>Reduces writer’s </a:t>
            </a:r>
            <a:r>
              <a:rPr lang="en-US" sz="2300" dirty="0">
                <a:latin typeface="Helvetica Neue"/>
              </a:rPr>
              <a:t>block</a:t>
            </a:r>
          </a:p>
          <a:p>
            <a:r>
              <a:rPr lang="en-US" sz="2300" dirty="0">
                <a:latin typeface="Helvetica Neue"/>
              </a:rPr>
              <a:t>Helps generate ideas without self-editing</a:t>
            </a:r>
          </a:p>
        </p:txBody>
      </p:sp>
      <p:sp>
        <p:nvSpPr>
          <p:cNvPr id="2" name="Vertical Text Placeholder 8">
            <a:extLst>
              <a:ext uri="{FF2B5EF4-FFF2-40B4-BE49-F238E27FC236}">
                <a16:creationId xmlns:a16="http://schemas.microsoft.com/office/drawing/2014/main" id="{E2129908-A481-02B0-2947-462509027A5D}"/>
              </a:ext>
            </a:extLst>
          </p:cNvPr>
          <p:cNvSpPr txBox="1">
            <a:spLocks/>
          </p:cNvSpPr>
          <p:nvPr/>
        </p:nvSpPr>
        <p:spPr>
          <a:xfrm>
            <a:off x="3851920" y="4176527"/>
            <a:ext cx="5144328" cy="191676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300" b="1" dirty="0">
                <a:latin typeface="Helvetica Neue"/>
              </a:rPr>
              <a:t>Try this</a:t>
            </a:r>
            <a:br>
              <a:rPr lang="en-US" sz="2300" dirty="0">
                <a:latin typeface="Helvetica Neue"/>
              </a:rPr>
            </a:br>
            <a:r>
              <a:rPr lang="en-US" sz="2300" dirty="0">
                <a:latin typeface="Helvetica Neue"/>
              </a:rPr>
              <a:t>Even if you only have 3 minutes, freewriting is a great way to make some time to get ideas on the </a:t>
            </a:r>
            <a:br>
              <a:rPr lang="en-US" sz="2300" dirty="0">
                <a:latin typeface="Helvetica Neue"/>
              </a:rPr>
            </a:br>
            <a:r>
              <a:rPr lang="en-US" sz="2300" dirty="0">
                <a:latin typeface="Helvetica Neue"/>
              </a:rPr>
              <a:t>page!</a:t>
            </a:r>
            <a:endParaRPr lang="en-US" sz="2300" b="1" dirty="0"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B8444-C60B-3899-FF46-7BD9F7913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7B880-EBC6-D892-61AF-2265E86F8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399065-3A95-66B9-FEDC-E01C000CE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6201286-CDB8-336E-BB57-9B4478B9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 anchor="t" anchorCtr="0"/>
          <a:lstStyle/>
          <a:p>
            <a:pPr algn="l"/>
            <a:r>
              <a:rPr lang="en-US" sz="4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2: Freewriting</a:t>
            </a:r>
          </a:p>
        </p:txBody>
      </p:sp>
      <p:pic>
        <p:nvPicPr>
          <p:cNvPr id="10" name="Graphic 9" descr="Clock with solid fill">
            <a:extLst>
              <a:ext uri="{FF2B5EF4-FFF2-40B4-BE49-F238E27FC236}">
                <a16:creationId xmlns:a16="http://schemas.microsoft.com/office/drawing/2014/main" id="{4F9C70E4-A7D9-5416-58B6-A9A3A9BAC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6256" y="158006"/>
            <a:ext cx="620688" cy="62068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872611CB-79A0-7A83-E911-D7E30D5D6D65}"/>
              </a:ext>
            </a:extLst>
          </p:cNvPr>
          <p:cNvSpPr txBox="1">
            <a:spLocks/>
          </p:cNvSpPr>
          <p:nvPr/>
        </p:nvSpPr>
        <p:spPr>
          <a:xfrm>
            <a:off x="7447148" y="274638"/>
            <a:ext cx="1594520" cy="504056"/>
          </a:xfrm>
          <a:prstGeom prst="rect">
            <a:avLst/>
          </a:prstGeom>
        </p:spPr>
        <p:txBody>
          <a:bodyPr vert="horz" anchor="t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67B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BF6AF-C685-A3FC-70EC-AD7B2143E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9" name="Vertical Text Placeholder 8">
            <a:extLst>
              <a:ext uri="{FF2B5EF4-FFF2-40B4-BE49-F238E27FC236}">
                <a16:creationId xmlns:a16="http://schemas.microsoft.com/office/drawing/2014/main" id="{6AC516DA-978C-AB51-590E-60EB82B26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95936" y="1417638"/>
            <a:ext cx="4608512" cy="4171602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Spend 10 minutes freewriting on any topic. Don’t stop to edit, just let the ideas flow.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you’ve finished, go through and highlight any ideas or phrases you like. You can use these as a title for your next piece or come back to them later next time you write!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CB2A2-65BE-C599-2255-47C3847DD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CEDB0-C43B-D900-3AF3-92F1C7A3F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124744"/>
            <a:ext cx="3096344" cy="4775920"/>
          </a:xfrm>
          <a:prstGeom prst="rect">
            <a:avLst/>
          </a:prstGeom>
          <a:ln w="28575">
            <a:solidFill>
              <a:srgbClr val="67B02C"/>
            </a:solidFill>
          </a:ln>
        </p:spPr>
      </p:pic>
    </p:spTree>
    <p:extLst>
      <p:ext uri="{BB962C8B-B14F-4D97-AF65-F5344CB8AC3E}">
        <p14:creationId xmlns:p14="http://schemas.microsoft.com/office/powerpoint/2010/main" val="289847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1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36CD995-24A4-4451-AE8B-3607F214D541}" vid="{D1805F6D-B644-492B-A8E2-722CB09986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85B6A84FF374FB0FF4EC4BB9AFA49" ma:contentTypeVersion="17" ma:contentTypeDescription="Create a new document." ma:contentTypeScope="" ma:versionID="517d4b6cfeea9bcf8c099668de2ab6e0">
  <xsd:schema xmlns:xsd="http://www.w3.org/2001/XMLSchema" xmlns:xs="http://www.w3.org/2001/XMLSchema" xmlns:p="http://schemas.microsoft.com/office/2006/metadata/properties" xmlns:ns2="6b42feb5-42f4-4875-917d-a8fcb0477ae8" xmlns:ns3="e8fe8bb9-e0d4-4ac3-b920-326070b987fc" targetNamespace="http://schemas.microsoft.com/office/2006/metadata/properties" ma:root="true" ma:fieldsID="fabd48f983e2d8052c42530991ce2ad4" ns2:_="" ns3:_="">
    <xsd:import namespace="6b42feb5-42f4-4875-917d-a8fcb0477ae8"/>
    <xsd:import namespace="e8fe8bb9-e0d4-4ac3-b920-326070b987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2feb5-42f4-4875-917d-a8fcb0477a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b56ac4-af9b-4662-9143-bdd5b02ef649}" ma:internalName="TaxCatchAll" ma:showField="CatchAllData" ma:web="6b42feb5-42f4-4875-917d-a8fcb0477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e8bb9-e0d4-4ac3-b920-326070b98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60978a-abcb-4ac2-a434-47d9e9533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42feb5-42f4-4875-917d-a8fcb0477ae8" xsi:nil="true"/>
    <lcf76f155ced4ddcb4097134ff3c332f xmlns="e8fe8bb9-e0d4-4ac3-b920-326070b987fc">
      <Terms xmlns="http://schemas.microsoft.com/office/infopath/2007/PartnerControls"/>
    </lcf76f155ced4ddcb4097134ff3c332f>
    <Notes xmlns="e8fe8bb9-e0d4-4ac3-b920-326070b987fc" xsi:nil="true"/>
  </documentManagement>
</p:properties>
</file>

<file path=customXml/itemProps1.xml><?xml version="1.0" encoding="utf-8"?>
<ds:datastoreItem xmlns:ds="http://schemas.openxmlformats.org/officeDocument/2006/customXml" ds:itemID="{4874CFAA-E66A-46A4-B23E-2FC0A1CD8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4430B1-E1D1-4B02-895B-508A94F3C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2feb5-42f4-4875-917d-a8fcb0477ae8"/>
    <ds:schemaRef ds:uri="e8fe8bb9-e0d4-4ac3-b920-326070b98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BACC0F-54E0-43AF-8A2D-4B03D919CD8D}">
  <ds:schemaRefs>
    <ds:schemaRef ds:uri="http://schemas.microsoft.com/office/2006/documentManagement/types"/>
    <ds:schemaRef ds:uri="6b42feb5-42f4-4875-917d-a8fcb0477ae8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e8fe8bb9-e0d4-4ac3-b920-326070b987fc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SBT Presentation Templates - Arial - 2022 update</Template>
  <TotalTime>232</TotalTime>
  <Words>1650</Words>
  <Application>Microsoft Office PowerPoint</Application>
  <PresentationFormat>On-screen Show (4:3)</PresentationFormat>
  <Paragraphs>170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Helvetica Neue</vt:lpstr>
      <vt:lpstr>Office Theme</vt:lpstr>
      <vt:lpstr>How to use this PowerPoint</vt:lpstr>
      <vt:lpstr>Curriculum for Excellence</vt:lpstr>
      <vt:lpstr>Reading Schools</vt:lpstr>
      <vt:lpstr>Brian Conaghan’s creative writing lessons</vt:lpstr>
      <vt:lpstr>Introduction</vt:lpstr>
      <vt:lpstr>Tip 1: Read regularly</vt:lpstr>
      <vt:lpstr>Activity 1: Spot the technique</vt:lpstr>
      <vt:lpstr>Tip 2: Practice freewriting</vt:lpstr>
      <vt:lpstr>Activity 2: Freewriting</vt:lpstr>
      <vt:lpstr>Tip 3: Outline your ideas</vt:lpstr>
      <vt:lpstr>Activity 3: Outlining</vt:lpstr>
      <vt:lpstr>Activity 3: Outlining (2)</vt:lpstr>
      <vt:lpstr>Tip 4: Check for grammar and style!</vt:lpstr>
      <vt:lpstr>Activity 4: Spot the errors (1)</vt:lpstr>
      <vt:lpstr>Activity 4: Spot the errors (2)</vt:lpstr>
      <vt:lpstr>Tip 5: Edit and revise</vt:lpstr>
      <vt:lpstr>Activity 5: Swap and edit</vt:lpstr>
      <vt:lpstr>Tip 6: Try writing for different audiences</vt:lpstr>
      <vt:lpstr>Activity 6: Two versions</vt:lpstr>
      <vt:lpstr>Recap</vt:lpstr>
      <vt:lpstr>Next steps</vt:lpstr>
      <vt:lpstr>Thank you</vt:lpstr>
    </vt:vector>
  </TitlesOfParts>
  <Company>nroi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Brian Conaghan 1 Writing skills</dc:title>
  <dc:creator>Catherine Wilson Garry</dc:creator>
  <cp:lastModifiedBy>Katie Cutforth</cp:lastModifiedBy>
  <cp:revision>4</cp:revision>
  <dcterms:created xsi:type="dcterms:W3CDTF">2024-12-11T10:37:49Z</dcterms:created>
  <dcterms:modified xsi:type="dcterms:W3CDTF">2025-02-05T14:05:17Z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0x010100F8785B6A84FF374FB0FF4EC4BB9AFA49</vt:lpwstr>
  </property>
  <property fmtid="{D5CDD505-2E9C-101B-9397-08002B2CF9AE}" pid="3" name="Order">
    <vt:r8>737600</vt:r8>
  </property>
  <property fmtid="{D5CDD505-2E9C-101B-9397-08002B2CF9AE}" pid="4" name="MediaServiceImageTags">
    <vt:lpwstr/>
  </property>
</Properties>
</file>